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9144000" cy="6858000" type="screen4x3"/>
  <p:notesSz cx="6858000" cy="9144000"/>
  <p:embeddedFontLst>
    <p:embeddedFont>
      <p:font typeface="Calibri" panose="020F0502020204030204" pitchFamily="34" charset="0"/>
      <p:regular r:id="rId67"/>
      <p:bold r:id="rId68"/>
      <p:italic r:id="rId69"/>
      <p:boldItalic r:id="rId70"/>
    </p:embeddedFont>
    <p:embeddedFont>
      <p:font typeface="Lato" panose="020F0502020204030203" pitchFamily="34" charset="0"/>
      <p:regular r:id="rId71"/>
      <p:bold r:id="rId72"/>
      <p:italic r:id="rId73"/>
      <p:boldItalic r:id="rId74"/>
    </p:embeddedFont>
    <p:embeddedFont>
      <p:font typeface="Roboto"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w Becnel" initials="" lastIdx="23" clrIdx="0"/>
  <p:cmAuthor id="1" name="Hajime Inoue" initials="" lastIdx="1" clrIdx="1"/>
  <p:cmAuthor id="2" name="Terrapin Rockets" initials="" lastIdx="3" clrIdx="2"/>
  <p:cmAuthor id="3" name="Tom West" initials=""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818C06-8926-470F-BE7D-9D3C7C5E4758}">
  <a:tblStyle styleId="{00818C06-8926-470F-BE7D-9D3C7C5E475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3CEB490-0452-4106-BAB9-0ADBC933DFC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35" y="3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4143e31f4_2_16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4143e31f4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71970873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7197087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7d9f48cf6_6_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7d9f48cf6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parts list with most of the major components of the rocket as well as the materials that they are made from. Most of the airframe is made from fiberglass as it is RF transparent. This is necessary as we need to receive GPS data from the flight computers in order to find them. The only section made from carbon fiber is the lower fin can. Since this is where the force of the motor is transferred as well as the fins are connected, a stiffer stronger structure is beneficial.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459cd1c01_25_3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459cd1c01_25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For the motor, we have selected the m3400, which is a 98mm 4 grain motor. This motor is slightly oversized as it sends our rocket to around 12000 feet. This is to account for an off nominal launch angle as well as mass that will be added as the rocket is constructed. The high average thrust also helps with the 100ft/s off the rail velocity suggested by spaceport. The case that this motor fits in also works with many other motors from both cesaroni and Aerotech, so we have many options if we want to use something else.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459cd1c01_25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459cd1c01_2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rocket will have 7 phases of flight. At ignition, the rocket has its phase of powered boost. Following this, it coasts to apogee. At apogee, the rocket splits in half and deploys the drogue parachute. The rocket falls under drogue until around 1000ft at which point the nosecone is ejected and the main is deployed. The rocket then reaches the ground at which point it is found and recovered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459cd1c01_25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459cd1c01_2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plot of our expected flight. We have the altitude in ft on the left vertical axis with vertical velocity and acceleration on the right vertical axis.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9517db584_9_2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9517db584_9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8bcbf9250_13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8bcbf9250_1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will be housed in the recovery section and the drogue will be in the fin can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4143e31f4_2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4143e31f4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to obtain a fiberglass 5:1 length to diameter ratio Von Karman nosecone. The nosecone is 30” long and a little over 6” in diameter. The end of the nosecone fits onto a coupler that will house cubesat payload for competition which sits on top of a nosecone bulkhead. Additionally, we are working on an SRAD design where we create a 3D printed mold, do a fiberglass layup, and machine an aluminum tip for ease of manufacturing. We chose the Von Karman design because it is specially shaped to create minimum drag and performs best in the transonic regime.</a:t>
            </a:r>
            <a:endParaRPr/>
          </a:p>
          <a:p>
            <a:pPr marL="0" lvl="0" indent="0" algn="l" rtl="0">
              <a:spcBef>
                <a:spcPts val="0"/>
              </a:spcBef>
              <a:spcAft>
                <a:spcPts val="0"/>
              </a:spcAft>
              <a:buNone/>
            </a:pPr>
            <a:r>
              <a:rPr lang="en"/>
              <a:t>-Designed the nosecone from the von Karman Equation, graphed it in Desmos, and created the curve in nx using a custom spline using points along the length of the curve.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4143e31f4_2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4143e31f4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 of adding ribs is to increase ridgidity without adding too much weight. Maximum displacement is 0.0016 inches occurring at the center hole where the eyebolt is screwed on. The maximum stress is about 18 ksi. Much of the stresses are applied to the threaded holes for the center eyebolt and the two threaded rods. The 300 lbf used to calculate the stress is much more than what we expect the eyebolt to actually experience. </a:t>
            </a:r>
            <a:endParaRPr/>
          </a:p>
          <a:p>
            <a:pPr marL="0" lvl="0" indent="0" algn="l" rtl="0">
              <a:spcBef>
                <a:spcPts val="0"/>
              </a:spcBef>
              <a:spcAft>
                <a:spcPts val="0"/>
              </a:spcAft>
              <a:buNone/>
            </a:pPr>
            <a:r>
              <a:rPr lang="en"/>
              <a:t>Threaded holes and eyebolt hole are all 3/16 inches in diameter. The 5/32 inch (0.15625) holes are for charge wells. The ⅛ inch (0.125) holes are for the corresponding wires to the charges. The charge well and wire holes are next to each other. </a:t>
            </a:r>
            <a:endParaRPr/>
          </a:p>
          <a:p>
            <a:pPr marL="0" lvl="0" indent="0" algn="l" rtl="0">
              <a:spcBef>
                <a:spcPts val="0"/>
              </a:spcBef>
              <a:spcAft>
                <a:spcPts val="0"/>
              </a:spcAft>
              <a:buClr>
                <a:schemeClr val="dk1"/>
              </a:buClr>
              <a:buSzPts val="1100"/>
              <a:buFont typeface="Arial"/>
              <a:buNone/>
            </a:pPr>
            <a:r>
              <a:rPr lang="en">
                <a:solidFill>
                  <a:schemeClr val="dk1"/>
                </a:solidFill>
              </a:rPr>
              <a:t>The primary goal of this design is to simplify the manufacturing process. There are fewer parts to manufacture, and our bulkhead design is less complex than last year’s design.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4143e31f4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a4143e31f4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459cd1c01_2_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459cd1c01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4143e31f4_2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4143e31f4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Scale of values (green, yellow, red)</a:t>
            </a:r>
            <a:endParaRPr/>
          </a:p>
          <a:p>
            <a:pPr marL="0" lvl="0" indent="0" algn="l" rtl="0">
              <a:spcBef>
                <a:spcPts val="0"/>
              </a:spcBef>
              <a:spcAft>
                <a:spcPts val="0"/>
              </a:spcAft>
              <a:buNone/>
            </a:pPr>
            <a:r>
              <a:rPr lang="en"/>
              <a:t>Stress concentration factors?</a:t>
            </a:r>
            <a:endParaRPr/>
          </a:p>
          <a:p>
            <a:pPr marL="0" lvl="0" indent="0" algn="l" rtl="0">
              <a:spcBef>
                <a:spcPts val="0"/>
              </a:spcBef>
              <a:spcAft>
                <a:spcPts val="0"/>
              </a:spcAft>
              <a:buNone/>
            </a:pPr>
            <a:r>
              <a:rPr lang="en"/>
              <a:t>Fillet for tab join?</a:t>
            </a:r>
            <a:endParaRPr/>
          </a:p>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TESTING.  (Transonic regime is tricky, very hard to predict/model...)  Choose valuable info, throw out frequency analysis.  Justify each bullet point.  Find out where maximum stress occurs (tab corners?).  Look into transonic analysis.  Boundary layer analysis.  Cite sources.  Transonic, transonic, transonic.  CP?  CG?  EA?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4143e31f4_1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4143e31f4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airframe of the rocket is made up of 3 sections of carbon fiber and fiberglass made in a wet layup. We are limited by our mandrel size and cannot manufacture a tube long enough to make the fin can section in one piece. Because of this, it is being made in two separate parts and connected via a fiberglass coupler. We are also planning on testing our airframes in both compression and tension. This will help us determine our safety factors and optimize our layup process.  We are also working on making our own fiberglass nosecone. We recently acquired access to a large 3d printer and plan to print a positive mold and then layup fiberglass sleeve on top.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4143e31f4_2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a4143e31f4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Pivot Screw will attach the brake flap to the gear that deploys the flaps as well as to the mounting plate</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a459cd1c01_25_5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a459cd1c01_25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9a08976cd_1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9a08976cd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71b329474_2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71b329474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71b329474_2_2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f71b32947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9517db584_9_5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f9517db584_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4143e31f4_26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4143e31f4_2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diagram of our recovery harness. The lower shock cord is attached to both the motor tube and motor casing as well as the electronics bay. This double lower connection provides some redundancy for the possibly high velocity drogue deployments. The main shock cord is attached to the electronics bay and to the nosecone bulkhead. Cords are connected via quick links and each parachute has a swivel link in order to prevent tangling.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f7d9f48cf6_5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f7d9f48cf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also working on running monte carlo simulations within open rocket. By randomizing the inputs for multiple variables, we can find launch conditions that will ensure the rocket will be stable off the rod. This means that we could utilize a slower off the rail velocity or stability caliber.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32ff8514e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f32ff8514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4143e31f4_3_2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a4143e31f4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list of the major components of the recovery system. Currently, our drogue is a little oversized. The actual descent rate will most likely be slower because of drag from the airframe, so we will probably end up making the parachute smaller to reduce drift. The spaceport rules also forbid stainless steel parts in any structural capacity, so that is why connection points are zinc plated or galvanized.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4143e31f4_26_3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4143e31f4_26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flight computer has its own battery and switch. The telemega acts as the main flight computer with the telemetrum as backup. Each is connected to its own pair of drogue and main charges.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4143e31f4_2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4143e31f4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deployment, we will be using black powder. This is the most common method for parachute deployment in high power rocketry and is highly reliable. The drogue backup and main backup will both be slightly delayed in order to prevent overpressuring the rocket. The backup charges are also 1.5x the primary charges as another redundancy measure. In order to prevent premature separation of the fin can or nosecone, both will be held in by nylon screws which will shear once the ejection charges go off. The parachutes will be packed in nomex blankets to protect them from the heat of the ejection charges as well as contain them within the tube.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1810cdaa8_1_14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1810cdaa8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flight computers have fairly similar feature sets, most importantly controlling deployment events and GPS location. They will both be mounted on a sled within the electronics bay and be activated by screw switches.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a4143e31f4_3_3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a4143e31f4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the flight computers will be surrounded by metal bulkheads and threaded rods, testing has to be done to verify operation of the telemetry with the possible interference. This can be done on the ground, but flight testing must be done in order to verify this at range. </a:t>
            </a:r>
            <a:endParaRPr/>
          </a:p>
          <a:p>
            <a:pPr marL="0" lvl="0" indent="0" algn="l" rtl="0">
              <a:spcBef>
                <a:spcPts val="0"/>
              </a:spcBef>
              <a:spcAft>
                <a:spcPts val="0"/>
              </a:spcAft>
              <a:buNone/>
            </a:pPr>
            <a:r>
              <a:rPr lang="en"/>
              <a:t>Deployment testing will also be done on the ground in order to verify that the charges can separate the rocket and shear the nylon screws.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f8a98c7610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f8a98c76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preliminary design of the electronics sled. This will slide on the the two threaded rods in the electronics bay and will house the flight computers, batteries, and SRAD flight computer.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4143e31f4_2_13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4143e31f4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SRAD flight computer, we want to have all the features of standard rocket flight computers, as well as control of other subsystems on the rocket. This includes the airbrakes and the hybrid rocket engine.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f9b1b35a23_2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f9b1b35a23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is a basic diagram of the planned devices and sensors that will be connected to the flight computer. In addition to gps, altitude, and acceleration data, the flight computer will also have live telemetry to a ground station.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517db584_9_5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9517db584_9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a4143e31f4_2_14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a4143e31f4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deployed during competition to avoid interfering with rocket</a:t>
            </a:r>
            <a:endParaRPr/>
          </a:p>
          <a:p>
            <a:pPr marL="0" lvl="0" indent="0" algn="l" rtl="0">
              <a:spcBef>
                <a:spcPts val="0"/>
              </a:spcBef>
              <a:spcAft>
                <a:spcPts val="0"/>
              </a:spcAft>
              <a:buNone/>
            </a:pPr>
            <a:r>
              <a:rPr lang="en"/>
              <a:t>The blimp could be used to conduct long term data collection in the atmospheres of planets like Jupiter or Venus.</a:t>
            </a:r>
            <a:endParaRPr/>
          </a:p>
          <a:p>
            <a:pPr marL="0" lvl="0" indent="0" algn="l" rtl="0">
              <a:spcBef>
                <a:spcPts val="0"/>
              </a:spcBef>
              <a:spcAft>
                <a:spcPts val="0"/>
              </a:spcAft>
              <a:buNone/>
            </a:pPr>
            <a:r>
              <a:rPr lang="en"/>
              <a:t>Instead of deploying the blimp from the nose cone, it's going to simulate inflation, data measurement, and deflation inside the nose cone.</a:t>
            </a:r>
            <a:endParaRPr/>
          </a:p>
          <a:p>
            <a:pPr marL="0" lvl="0" indent="0" algn="l" rtl="0">
              <a:spcBef>
                <a:spcPts val="0"/>
              </a:spcBef>
              <a:spcAft>
                <a:spcPts val="0"/>
              </a:spcAft>
              <a:buNone/>
            </a:pPr>
            <a:r>
              <a:rPr lang="en"/>
              <a:t>Final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4143e31f4_2_17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4143e31f4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4143e31f4_23_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4143e31f4_2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2900 psi was estimated using the highest expected mass (1.2lb) of the blimp. The final psi and mass will be lower.</a:t>
            </a:r>
            <a:endParaRPr/>
          </a:p>
          <a:p>
            <a:pPr marL="0" lvl="0" indent="0" algn="l" rtl="0">
              <a:spcBef>
                <a:spcPts val="0"/>
              </a:spcBef>
              <a:spcAft>
                <a:spcPts val="0"/>
              </a:spcAft>
              <a:buNone/>
            </a:pPr>
            <a:r>
              <a:rPr lang="en"/>
              <a:t>Final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9517db584_9_6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f9517db584_9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1810cdaa8_1_28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f1810cdaa8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we are building the full competition rocket, we want to have a testbed in order to practice integration of all of our systems. This is a full fiberglass rocket made of mostly commercial parts so that it could be put together quickly and easily. It was used in order to practice building techniques, especially for the fins. This is designed to fly on J-L, or even M motors and will allow us to do high altitude test flight to practice location and recovery. We will be hopefully launching this monthly until the full competition rocket is ready.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a459cd1c01_2_3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a459cd1c01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testing plan is based off of monthly launches at MDRA. This provides a deadline monthly in order to have something ready to fly. We have already launched on an existing rocket on a J motor where we practiced parachute packing techniques. Sadly, we could not launch last weekend due to high winds, but we have many attempts to launch at MDRA. We have also completed an initial test layup of our carbon fiber airframe. This will be used for testing as was mentioned earlier.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f1810cdaa8_1_30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f1810cdaa8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plan to stress test our electronics in both heat and shock. Since we will be launching in the New Mexico desert, we have to make sure the high heat will not damage any of our electrical components. Similar drop tests will be done to make sure the flight computers do not come loose during deployment events.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9517db584_9_7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f9517db584_9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9a08976cd_7_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f9a08976c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f9a08976cd_7_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f9a08976cd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f719708730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f71970873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f9517db584_9_7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f9517db584_9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1810cdaa8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1810cdaa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f8bcbf9250_12_1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f8bcbf9250_1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f9517db584_9_8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f9517db584_9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719708730_0_2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f71970873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32ff8514e_4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f32ff8514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Possibly degas or shake to remove bubbles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f353567591_5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f35356759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9517db584_9_9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9517db584_9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719708730_0_3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f71970873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a:t>
            </a:r>
            <a:endParaRPr/>
          </a:p>
          <a:p>
            <a:pPr marL="0" lvl="0" indent="0" algn="l" rtl="0">
              <a:spcBef>
                <a:spcPts val="0"/>
              </a:spcBef>
              <a:spcAft>
                <a:spcPts val="0"/>
              </a:spcAft>
              <a:buNone/>
            </a:pPr>
            <a:r>
              <a:rPr lang="en"/>
              <a:t>Just build and test, injector will be mainly empirical.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f8bcbf9250_1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f8bcbf9250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f7e363d90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f7e363d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-Might want orifice to be choked</a:t>
            </a:r>
            <a:endParaRPr/>
          </a:p>
          <a:p>
            <a:pPr marL="0" lvl="0" indent="0" algn="l" rtl="0">
              <a:spcBef>
                <a:spcPts val="0"/>
              </a:spcBef>
              <a:spcAft>
                <a:spcPts val="0"/>
              </a:spcAft>
              <a:buNone/>
            </a:pPr>
            <a:r>
              <a:rPr lang="en"/>
              <a:t>	-Going to have pressure fluctuations through combustion, not going to resonate; don’t want those fluctuations to affect the rest of the flow;</a:t>
            </a:r>
            <a:endParaRPr/>
          </a:p>
          <a:p>
            <a:pPr marL="0" lvl="0" indent="0" algn="l" rtl="0">
              <a:spcBef>
                <a:spcPts val="0"/>
              </a:spcBef>
              <a:spcAft>
                <a:spcPts val="0"/>
              </a:spcAft>
              <a:buNone/>
            </a:pPr>
            <a:r>
              <a:rPr lang="en"/>
              <a:t>	-Choked flow will help to prevent any possible issues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f7e363d902_0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f7e363d90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4143e31f4_2_194: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4143e31f4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353567591_5_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353567591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f9517db584_9_9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f9517db584_9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f719708730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f71970873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f71b329474_2_4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f71b32947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4143e31f4_2_20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4143e31f4_2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f9517db584_9_1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f9517db584_9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4143e31f4_2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4143e31f4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table of some general characteristics of the rocket as well as a diagram from OpenRocket, a simulation program. Some important points to note are the off the rail velocity of 121 ft/s and a caliber of stability of 1.56. Both of these values show that we will be stable off the rail and should be flying straight.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sldNum" idx="2"/>
          </p:nvPr>
        </p:nvSpPr>
        <p:spPr>
          <a:xfrm>
            <a:off x="7267850" y="633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8" name="Google Shape;58;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1"/>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rrapin Rocket Team"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1381200" y="106746"/>
            <a:ext cx="74511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3" name="Google Shape;73;p14"/>
          <p:cNvSpPr txBox="1">
            <a:spLocks noGrp="1"/>
          </p:cNvSpPr>
          <p:nvPr>
            <p:ph type="body" idx="1"/>
          </p:nvPr>
        </p:nvSpPr>
        <p:spPr>
          <a:xfrm>
            <a:off x="311700" y="1151400"/>
            <a:ext cx="8520600" cy="506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4" name="Google Shape;74;p1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4"/>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1381200" y="106746"/>
            <a:ext cx="74511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8" name="Google Shape;78;p15"/>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9" name="Google Shape;79;p15"/>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0" name="Google Shape;80;p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5"/>
          <p:cNvSpPr txBox="1">
            <a:spLocks noGrp="1"/>
          </p:cNvSpPr>
          <p:nvPr>
            <p:ph type="sldNum" idx="3"/>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1381200" y="106746"/>
            <a:ext cx="74511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1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5" name="Google Shape;85;p16"/>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8" name="Google Shape;88;p17"/>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7"/>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3" name="Google Shape;93;p1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8"/>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1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9"/>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8" name="Google Shape;98;p19"/>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9" name="Google Shape;99;p19"/>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0" name="Google Shape;100;p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9"/>
          <p:cNvSpPr txBox="1">
            <a:spLocks noGrp="1"/>
          </p:cNvSpPr>
          <p:nvPr>
            <p:ph type="sldNum" idx="3"/>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4" name="Google Shape;104;p2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20"/>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sp>
        <p:nvSpPr>
          <p:cNvPr id="107" name="Google Shape;107;p21"/>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8" name="Google Shape;108;p21"/>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9" name="Google Shape;109;p2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21"/>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rrapin Rocket Team" type="blank">
  <p:cSld name="BLANK">
    <p:spTree>
      <p:nvGrpSpPr>
        <p:cNvPr id="1" name="Shape 111"/>
        <p:cNvGrpSpPr/>
        <p:nvPr/>
      </p:nvGrpSpPr>
      <p:grpSpPr>
        <a:xfrm>
          <a:off x="0" y="0"/>
          <a:ext cx="0" cy="0"/>
          <a:chOff x="0" y="0"/>
          <a:chExt cx="0" cy="0"/>
        </a:xfrm>
      </p:grpSpPr>
      <p:sp>
        <p:nvSpPr>
          <p:cNvPr id="112" name="Google Shape;112;p2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2"/>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311700" y="1151400"/>
            <a:ext cx="8520600" cy="506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5"/>
          <p:cNvSpPr txBox="1">
            <a:spLocks noGrp="1"/>
          </p:cNvSpPr>
          <p:nvPr>
            <p:ph type="sldNum" idx="3"/>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6"/>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9" name="Google Shape;39;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7"/>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8"/>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8" name="Google Shape;4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0" name="Google Shape;5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9"/>
          <p:cNvSpPr txBox="1">
            <a:spLocks noGrp="1"/>
          </p:cNvSpPr>
          <p:nvPr>
            <p:ph type="sldNum" idx="3"/>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4" name="Google Shape;54;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0"/>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81200" y="106746"/>
            <a:ext cx="74511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1400"/>
            <a:ext cx="8520600" cy="506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r>
              <a:rPr lang="en"/>
              <a:t>/#</a:t>
            </a:r>
            <a:endParaRPr/>
          </a:p>
        </p:txBody>
      </p:sp>
      <p:pic>
        <p:nvPicPr>
          <p:cNvPr id="9" name="Google Shape;9;p1"/>
          <p:cNvPicPr preferRelativeResize="0"/>
          <p:nvPr/>
        </p:nvPicPr>
        <p:blipFill>
          <a:blip r:embed="rId14">
            <a:alphaModFix/>
          </a:blip>
          <a:stretch>
            <a:fillRect/>
          </a:stretch>
        </p:blipFill>
        <p:spPr>
          <a:xfrm>
            <a:off x="65375" y="29"/>
            <a:ext cx="1151375" cy="1151375"/>
          </a:xfrm>
          <a:prstGeom prst="rect">
            <a:avLst/>
          </a:prstGeom>
          <a:noFill/>
          <a:ln>
            <a:noFill/>
          </a:ln>
        </p:spPr>
      </p:pic>
      <p:pic>
        <p:nvPicPr>
          <p:cNvPr id="10" name="Google Shape;10;p1"/>
          <p:cNvPicPr preferRelativeResize="0"/>
          <p:nvPr/>
        </p:nvPicPr>
        <p:blipFill>
          <a:blip r:embed="rId15">
            <a:alphaModFix/>
          </a:blip>
          <a:stretch>
            <a:fillRect/>
          </a:stretch>
        </p:blipFill>
        <p:spPr>
          <a:xfrm>
            <a:off x="8028621" y="2375"/>
            <a:ext cx="1094404" cy="1089201"/>
          </a:xfrm>
          <a:prstGeom prst="rect">
            <a:avLst/>
          </a:prstGeom>
          <a:noFill/>
          <a:ln>
            <a:noFill/>
          </a:ln>
        </p:spPr>
      </p:pic>
      <p:sp>
        <p:nvSpPr>
          <p:cNvPr id="11" name="Google Shape;11;p1"/>
          <p:cNvSpPr txBox="1">
            <a:spLocks noGrp="1"/>
          </p:cNvSpPr>
          <p:nvPr>
            <p:ph type="sldNum" idx="2"/>
          </p:nvPr>
        </p:nvSpPr>
        <p:spPr>
          <a:xfrm>
            <a:off x="7224225" y="6277633"/>
            <a:ext cx="1492800" cy="404700"/>
          </a:xfrm>
          <a:prstGeom prst="rect">
            <a:avLst/>
          </a:prstGeom>
          <a:noFill/>
          <a:ln>
            <a:noFill/>
          </a:ln>
        </p:spPr>
        <p:txBody>
          <a:bodyPr spcFirstLastPara="1" wrap="square" lIns="91425" tIns="91425" rIns="91425" bIns="91425" anchor="ctr" anchorCtr="0">
            <a:noAutofit/>
          </a:bodyPr>
          <a:lstStyle>
            <a:lvl1pPr lvl="0" rtl="0">
              <a:buNone/>
              <a:defRPr sz="1000">
                <a:solidFill>
                  <a:schemeClr val="dk2"/>
                </a:solidFill>
              </a:defRPr>
            </a:lvl1pPr>
            <a:lvl2pPr lvl="1" rtl="0">
              <a:buNone/>
              <a:defRPr sz="1000">
                <a:solidFill>
                  <a:schemeClr val="dk2"/>
                </a:solidFill>
              </a:defRPr>
            </a:lvl2pPr>
            <a:lvl3pPr lvl="2" rtl="0">
              <a:buNone/>
              <a:defRPr sz="1000">
                <a:solidFill>
                  <a:schemeClr val="dk2"/>
                </a:solidFill>
              </a:defRPr>
            </a:lvl3pPr>
            <a:lvl4pPr lvl="3" rtl="0">
              <a:buNone/>
              <a:defRPr sz="1000">
                <a:solidFill>
                  <a:schemeClr val="dk2"/>
                </a:solidFill>
              </a:defRPr>
            </a:lvl4pPr>
            <a:lvl5pPr lvl="4" rtl="0">
              <a:buNone/>
              <a:defRPr sz="1000">
                <a:solidFill>
                  <a:schemeClr val="dk2"/>
                </a:solidFill>
              </a:defRPr>
            </a:lvl5pPr>
            <a:lvl6pPr lvl="5" rtl="0">
              <a:buNone/>
              <a:defRPr sz="1000">
                <a:solidFill>
                  <a:schemeClr val="dk2"/>
                </a:solidFill>
              </a:defRPr>
            </a:lvl6pPr>
            <a:lvl7pPr lvl="6" rtl="0">
              <a:buNone/>
              <a:defRPr sz="1000">
                <a:solidFill>
                  <a:schemeClr val="dk2"/>
                </a:solidFill>
              </a:defRPr>
            </a:lvl7pPr>
            <a:lvl8pPr lvl="7" rtl="0">
              <a:buNone/>
              <a:defRPr sz="1000">
                <a:solidFill>
                  <a:schemeClr val="dk2"/>
                </a:solidFill>
              </a:defRPr>
            </a:lvl8pPr>
            <a:lvl9pPr lvl="8" rtl="0">
              <a:buNone/>
              <a:defRPr sz="1000">
                <a:solidFill>
                  <a:schemeClr val="dk2"/>
                </a:solidFill>
              </a:defRPr>
            </a:lvl9pPr>
          </a:lstStyle>
          <a:p>
            <a:pPr marL="0" lvl="0" indent="0" algn="l" rtl="0">
              <a:spcBef>
                <a:spcPts val="0"/>
              </a:spcBef>
              <a:spcAft>
                <a:spcPts val="0"/>
              </a:spcAft>
              <a:buNone/>
            </a:pPr>
            <a:r>
              <a:rPr lang="en"/>
              <a:t>Presenter</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1381200" y="106746"/>
            <a:ext cx="74511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66" name="Google Shape;66;p13"/>
          <p:cNvSpPr txBox="1">
            <a:spLocks noGrp="1"/>
          </p:cNvSpPr>
          <p:nvPr>
            <p:ph type="body" idx="1"/>
          </p:nvPr>
        </p:nvSpPr>
        <p:spPr>
          <a:xfrm>
            <a:off x="311700" y="1151400"/>
            <a:ext cx="8520600" cy="506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67" name="Google Shape;67;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3"/>
          <p:cNvPicPr preferRelativeResize="0"/>
          <p:nvPr/>
        </p:nvPicPr>
        <p:blipFill rotWithShape="1">
          <a:blip r:embed="rId12">
            <a:alphaModFix/>
          </a:blip>
          <a:srcRect/>
          <a:stretch/>
        </p:blipFill>
        <p:spPr>
          <a:xfrm>
            <a:off x="65375" y="29"/>
            <a:ext cx="1151375" cy="1151375"/>
          </a:xfrm>
          <a:prstGeom prst="rect">
            <a:avLst/>
          </a:prstGeom>
          <a:noFill/>
          <a:ln>
            <a:noFill/>
          </a:ln>
        </p:spPr>
      </p:pic>
      <p:pic>
        <p:nvPicPr>
          <p:cNvPr id="69" name="Google Shape;69;p13"/>
          <p:cNvPicPr preferRelativeResize="0"/>
          <p:nvPr/>
        </p:nvPicPr>
        <p:blipFill rotWithShape="1">
          <a:blip r:embed="rId13">
            <a:alphaModFix/>
          </a:blip>
          <a:srcRect/>
          <a:stretch/>
        </p:blipFill>
        <p:spPr>
          <a:xfrm>
            <a:off x="8028621" y="2375"/>
            <a:ext cx="1094404" cy="1089201"/>
          </a:xfrm>
          <a:prstGeom prst="rect">
            <a:avLst/>
          </a:prstGeom>
          <a:noFill/>
          <a:ln>
            <a:noFill/>
          </a:ln>
        </p:spPr>
      </p:pic>
      <p:sp>
        <p:nvSpPr>
          <p:cNvPr id="70" name="Google Shape;70;p13"/>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r>
              <a:rPr lang="en"/>
              <a:t>Presenter</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https://www.melbhattan.com/pdf/the-science-and-design-of-the-hybrid-rocket-engine/"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311708" y="1470775"/>
            <a:ext cx="8520600" cy="273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2022 IREC Spaceport America Cup</a:t>
            </a:r>
            <a:endParaRPr sz="3100"/>
          </a:p>
          <a:p>
            <a:pPr marL="0" lvl="0" indent="0" algn="ctr" rtl="0">
              <a:spcBef>
                <a:spcPts val="0"/>
              </a:spcBef>
              <a:spcAft>
                <a:spcPts val="0"/>
              </a:spcAft>
              <a:buNone/>
            </a:pPr>
            <a:r>
              <a:rPr lang="en" b="1"/>
              <a:t>Terrapin Rocket Team</a:t>
            </a:r>
            <a:endParaRPr b="1"/>
          </a:p>
          <a:p>
            <a:pPr marL="0" lvl="0" indent="0" algn="ctr" rtl="0">
              <a:spcBef>
                <a:spcPts val="0"/>
              </a:spcBef>
              <a:spcAft>
                <a:spcPts val="0"/>
              </a:spcAft>
              <a:buNone/>
            </a:pPr>
            <a:r>
              <a:rPr lang="en" sz="3100" b="1"/>
              <a:t>Terpulence II Rocket Design</a:t>
            </a:r>
            <a:endParaRPr sz="3100" b="1"/>
          </a:p>
        </p:txBody>
      </p:sp>
      <p:sp>
        <p:nvSpPr>
          <p:cNvPr id="119" name="Google Shape;119;p23"/>
          <p:cNvSpPr txBox="1">
            <a:spLocks noGrp="1"/>
          </p:cNvSpPr>
          <p:nvPr>
            <p:ph type="subTitle" idx="1"/>
          </p:nvPr>
        </p:nvSpPr>
        <p:spPr>
          <a:xfrm>
            <a:off x="311700" y="4074633"/>
            <a:ext cx="8520600" cy="105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a:t>October 20, 2021</a:t>
            </a:r>
            <a:endParaRPr sz="2100"/>
          </a:p>
          <a:p>
            <a:pPr marL="0" lvl="0" indent="0" algn="ctr" rtl="0">
              <a:spcBef>
                <a:spcPts val="0"/>
              </a:spcBef>
              <a:spcAft>
                <a:spcPts val="0"/>
              </a:spcAft>
              <a:buNone/>
            </a:pPr>
            <a:r>
              <a:rPr lang="en" sz="2100"/>
              <a:t>University of Maryland</a:t>
            </a:r>
            <a:endParaRPr sz="2100"/>
          </a:p>
        </p:txBody>
      </p:sp>
      <p:sp>
        <p:nvSpPr>
          <p:cNvPr id="120" name="Google Shape;120;p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title"/>
          </p:nvPr>
        </p:nvSpPr>
        <p:spPr>
          <a:xfrm>
            <a:off x="1213200" y="27580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Masses and Materials  </a:t>
            </a:r>
            <a:endParaRPr/>
          </a:p>
        </p:txBody>
      </p:sp>
      <p:sp>
        <p:nvSpPr>
          <p:cNvPr id="242" name="Google Shape;242;p3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43" name="Google Shape;243;p3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a:t>
            </a:r>
            <a:endParaRPr/>
          </a:p>
        </p:txBody>
      </p:sp>
      <p:pic>
        <p:nvPicPr>
          <p:cNvPr id="244" name="Google Shape;244;p32"/>
          <p:cNvPicPr preferRelativeResize="0"/>
          <p:nvPr/>
        </p:nvPicPr>
        <p:blipFill>
          <a:blip r:embed="rId3">
            <a:alphaModFix/>
          </a:blip>
          <a:stretch>
            <a:fillRect/>
          </a:stretch>
        </p:blipFill>
        <p:spPr>
          <a:xfrm>
            <a:off x="152400" y="1191708"/>
            <a:ext cx="8839200" cy="4712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1213200" y="27580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Masses and Materials  </a:t>
            </a:r>
            <a:endParaRPr/>
          </a:p>
        </p:txBody>
      </p:sp>
      <p:sp>
        <p:nvSpPr>
          <p:cNvPr id="250" name="Google Shape;250;p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51" name="Google Shape;251;p33"/>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a:t>
            </a:r>
            <a:endParaRPr/>
          </a:p>
        </p:txBody>
      </p:sp>
      <p:pic>
        <p:nvPicPr>
          <p:cNvPr id="252" name="Google Shape;252;p33"/>
          <p:cNvPicPr preferRelativeResize="0"/>
          <p:nvPr/>
        </p:nvPicPr>
        <p:blipFill>
          <a:blip r:embed="rId3">
            <a:alphaModFix/>
          </a:blip>
          <a:stretch>
            <a:fillRect/>
          </a:stretch>
        </p:blipFill>
        <p:spPr>
          <a:xfrm>
            <a:off x="591401" y="1865549"/>
            <a:ext cx="8247424" cy="37437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COTS Motor Selection</a:t>
            </a:r>
            <a:endParaRPr/>
          </a:p>
        </p:txBody>
      </p:sp>
      <p:sp>
        <p:nvSpPr>
          <p:cNvPr id="258" name="Google Shape;258;p34"/>
          <p:cNvSpPr txBox="1">
            <a:spLocks noGrp="1"/>
          </p:cNvSpPr>
          <p:nvPr>
            <p:ph type="body" idx="1"/>
          </p:nvPr>
        </p:nvSpPr>
        <p:spPr>
          <a:xfrm>
            <a:off x="311700" y="947913"/>
            <a:ext cx="8520600" cy="52698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Clr>
                <a:schemeClr val="dk1"/>
              </a:buClr>
              <a:buSzPts val="1100"/>
              <a:buFont typeface="Arial"/>
              <a:buNone/>
            </a:pPr>
            <a:r>
              <a:rPr lang="en"/>
              <a:t>Cesaroni M3400-WT-P Motor</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endParaRPr/>
          </a:p>
        </p:txBody>
      </p:sp>
      <p:sp>
        <p:nvSpPr>
          <p:cNvPr id="259" name="Google Shape;259;p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60" name="Google Shape;260;p3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a:t>
            </a:r>
            <a:endParaRPr/>
          </a:p>
        </p:txBody>
      </p:sp>
      <p:graphicFrame>
        <p:nvGraphicFramePr>
          <p:cNvPr id="261" name="Google Shape;261;p34"/>
          <p:cNvGraphicFramePr/>
          <p:nvPr/>
        </p:nvGraphicFramePr>
        <p:xfrm>
          <a:off x="96200" y="2300117"/>
          <a:ext cx="3000000" cy="3000000"/>
        </p:xfrm>
        <a:graphic>
          <a:graphicData uri="http://schemas.openxmlformats.org/drawingml/2006/table">
            <a:tbl>
              <a:tblPr>
                <a:noFill/>
                <a:tableStyleId>{00818C06-8926-470F-BE7D-9D3C7C5E4758}</a:tableStyleId>
              </a:tblPr>
              <a:tblGrid>
                <a:gridCol w="1819275">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292100">
                <a:tc>
                  <a:txBody>
                    <a:bodyPr/>
                    <a:lstStyle/>
                    <a:p>
                      <a:pPr marL="0" lvl="0" indent="0" algn="l" rtl="0">
                        <a:lnSpc>
                          <a:spcPct val="115000"/>
                        </a:lnSpc>
                        <a:spcBef>
                          <a:spcPts val="0"/>
                        </a:spcBef>
                        <a:spcAft>
                          <a:spcPts val="0"/>
                        </a:spcAft>
                        <a:buNone/>
                      </a:pPr>
                      <a:r>
                        <a:rPr lang="en" sz="1600"/>
                        <a:t>Loaded Weight (g)</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8108</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92100">
                <a:tc>
                  <a:txBody>
                    <a:bodyPr/>
                    <a:lstStyle/>
                    <a:p>
                      <a:pPr marL="0" lvl="0" indent="0" algn="l" rtl="0">
                        <a:lnSpc>
                          <a:spcPct val="115000"/>
                        </a:lnSpc>
                        <a:spcBef>
                          <a:spcPts val="0"/>
                        </a:spcBef>
                        <a:spcAft>
                          <a:spcPts val="0"/>
                        </a:spcAft>
                        <a:buNone/>
                      </a:pPr>
                      <a:r>
                        <a:rPr lang="en" sz="1600"/>
                        <a:t>Propellant Weight (g)</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4452</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2100">
                <a:tc>
                  <a:txBody>
                    <a:bodyPr/>
                    <a:lstStyle/>
                    <a:p>
                      <a:pPr marL="0" lvl="0" indent="0" algn="l" rtl="0">
                        <a:lnSpc>
                          <a:spcPct val="115000"/>
                        </a:lnSpc>
                        <a:spcBef>
                          <a:spcPts val="0"/>
                        </a:spcBef>
                        <a:spcAft>
                          <a:spcPts val="0"/>
                        </a:spcAft>
                        <a:buNone/>
                      </a:pPr>
                      <a:r>
                        <a:rPr lang="en" sz="1600"/>
                        <a:t>Burnout Weight (g)</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3342</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2100">
                <a:tc>
                  <a:txBody>
                    <a:bodyPr/>
                    <a:lstStyle/>
                    <a:p>
                      <a:pPr marL="0" lvl="0" indent="0" algn="l" rtl="0">
                        <a:lnSpc>
                          <a:spcPct val="115000"/>
                        </a:lnSpc>
                        <a:spcBef>
                          <a:spcPts val="0"/>
                        </a:spcBef>
                        <a:spcAft>
                          <a:spcPts val="0"/>
                        </a:spcAft>
                        <a:buNone/>
                      </a:pPr>
                      <a:r>
                        <a:rPr lang="en" sz="1600"/>
                        <a:t>Total Impulse (N-s)</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9994.5</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2100">
                <a:tc>
                  <a:txBody>
                    <a:bodyPr/>
                    <a:lstStyle/>
                    <a:p>
                      <a:pPr marL="0" lvl="0" indent="0" algn="l" rtl="0">
                        <a:lnSpc>
                          <a:spcPct val="115000"/>
                        </a:lnSpc>
                        <a:spcBef>
                          <a:spcPts val="0"/>
                        </a:spcBef>
                        <a:spcAft>
                          <a:spcPts val="0"/>
                        </a:spcAft>
                        <a:buNone/>
                      </a:pPr>
                      <a:r>
                        <a:rPr lang="en" sz="1600"/>
                        <a:t>Average Thrust (N)</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3421.1</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2100">
                <a:tc>
                  <a:txBody>
                    <a:bodyPr/>
                    <a:lstStyle/>
                    <a:p>
                      <a:pPr marL="0" lvl="0" indent="0" algn="l" rtl="0">
                        <a:lnSpc>
                          <a:spcPct val="115000"/>
                        </a:lnSpc>
                        <a:spcBef>
                          <a:spcPts val="0"/>
                        </a:spcBef>
                        <a:spcAft>
                          <a:spcPts val="0"/>
                        </a:spcAft>
                        <a:buNone/>
                      </a:pPr>
                      <a:r>
                        <a:rPr lang="en" sz="1600"/>
                        <a:t>ISP (s)</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228.92</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2100">
                <a:tc>
                  <a:txBody>
                    <a:bodyPr/>
                    <a:lstStyle/>
                    <a:p>
                      <a:pPr marL="0" lvl="0" indent="0" algn="l" rtl="0">
                        <a:lnSpc>
                          <a:spcPct val="115000"/>
                        </a:lnSpc>
                        <a:spcBef>
                          <a:spcPts val="0"/>
                        </a:spcBef>
                        <a:spcAft>
                          <a:spcPts val="0"/>
                        </a:spcAft>
                        <a:buNone/>
                      </a:pPr>
                      <a:r>
                        <a:rPr lang="en" sz="1600"/>
                        <a:t>Burntime (s)</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600"/>
                        <a:t>2.92</a:t>
                      </a:r>
                      <a:endParaRPr sz="1600"/>
                    </a:p>
                  </a:txBody>
                  <a:tcPr marL="28575" marR="28575"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262" name="Google Shape;262;p34"/>
          <p:cNvPicPr preferRelativeResize="0"/>
          <p:nvPr/>
        </p:nvPicPr>
        <p:blipFill>
          <a:blip r:embed="rId3">
            <a:alphaModFix/>
          </a:blip>
          <a:stretch>
            <a:fillRect/>
          </a:stretch>
        </p:blipFill>
        <p:spPr>
          <a:xfrm>
            <a:off x="2807050" y="1932475"/>
            <a:ext cx="6025251" cy="361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 of Operations</a:t>
            </a:r>
            <a:endParaRPr/>
          </a:p>
        </p:txBody>
      </p:sp>
      <p:sp>
        <p:nvSpPr>
          <p:cNvPr id="268" name="Google Shape;268;p35"/>
          <p:cNvSpPr txBox="1">
            <a:spLocks noGrp="1"/>
          </p:cNvSpPr>
          <p:nvPr>
            <p:ph type="body" idx="1"/>
          </p:nvPr>
        </p:nvSpPr>
        <p:spPr>
          <a:xfrm>
            <a:off x="275025" y="1469250"/>
            <a:ext cx="3086700" cy="506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 sz="1700"/>
              <a:t>Motor Ignition &amp; Boost Phase</a:t>
            </a:r>
            <a:endParaRPr sz="1700"/>
          </a:p>
          <a:p>
            <a:pPr marL="457200" lvl="0" indent="-336550" algn="l" rtl="0">
              <a:spcBef>
                <a:spcPts val="0"/>
              </a:spcBef>
              <a:spcAft>
                <a:spcPts val="0"/>
              </a:spcAft>
              <a:buSzPts val="1700"/>
              <a:buAutoNum type="arabicPeriod"/>
            </a:pPr>
            <a:r>
              <a:rPr lang="en" sz="1700"/>
              <a:t>Unpowered Ascent Phase</a:t>
            </a:r>
            <a:endParaRPr sz="1700"/>
          </a:p>
          <a:p>
            <a:pPr marL="457200" lvl="0" indent="-336550" algn="l" rtl="0">
              <a:spcBef>
                <a:spcPts val="0"/>
              </a:spcBef>
              <a:spcAft>
                <a:spcPts val="0"/>
              </a:spcAft>
              <a:buSzPts val="1700"/>
              <a:buAutoNum type="arabicPeriod"/>
            </a:pPr>
            <a:r>
              <a:rPr lang="en" sz="1700"/>
              <a:t>Initial Separation and Drogue Deploy </a:t>
            </a:r>
            <a:endParaRPr sz="1700"/>
          </a:p>
          <a:p>
            <a:pPr marL="457200" lvl="0" indent="-336550" algn="l" rtl="0">
              <a:spcBef>
                <a:spcPts val="0"/>
              </a:spcBef>
              <a:spcAft>
                <a:spcPts val="0"/>
              </a:spcAft>
              <a:buSzPts val="1700"/>
              <a:buAutoNum type="arabicPeriod"/>
            </a:pPr>
            <a:r>
              <a:rPr lang="en" sz="1700"/>
              <a:t>Drogue Descent Phase</a:t>
            </a:r>
            <a:endParaRPr sz="1700"/>
          </a:p>
          <a:p>
            <a:pPr marL="457200" lvl="0" indent="-336550" algn="l" rtl="0">
              <a:spcBef>
                <a:spcPts val="0"/>
              </a:spcBef>
              <a:spcAft>
                <a:spcPts val="0"/>
              </a:spcAft>
              <a:buSzPts val="1700"/>
              <a:buAutoNum type="arabicPeriod"/>
            </a:pPr>
            <a:r>
              <a:rPr lang="en" sz="1700"/>
              <a:t>Nosecone Separation and Main Deploy</a:t>
            </a:r>
            <a:endParaRPr sz="1700"/>
          </a:p>
          <a:p>
            <a:pPr marL="457200" lvl="0" indent="-336550" algn="l" rtl="0">
              <a:spcBef>
                <a:spcPts val="0"/>
              </a:spcBef>
              <a:spcAft>
                <a:spcPts val="0"/>
              </a:spcAft>
              <a:buSzPts val="1700"/>
              <a:buAutoNum type="arabicPeriod"/>
            </a:pPr>
            <a:r>
              <a:rPr lang="en" sz="1700"/>
              <a:t>Main Descent Phase</a:t>
            </a:r>
            <a:endParaRPr sz="1700"/>
          </a:p>
          <a:p>
            <a:pPr marL="457200" lvl="0" indent="-336550" algn="l" rtl="0">
              <a:spcBef>
                <a:spcPts val="0"/>
              </a:spcBef>
              <a:spcAft>
                <a:spcPts val="0"/>
              </a:spcAft>
              <a:buSzPts val="1700"/>
              <a:buAutoNum type="arabicPeriod"/>
            </a:pPr>
            <a:r>
              <a:rPr lang="en" sz="1700"/>
              <a:t>Recovery Phase</a:t>
            </a:r>
            <a:endParaRPr sz="1700"/>
          </a:p>
        </p:txBody>
      </p:sp>
      <p:sp>
        <p:nvSpPr>
          <p:cNvPr id="269" name="Google Shape;269;p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70" name="Google Shape;270;p35"/>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Andrew Bean</a:t>
            </a:r>
            <a:endParaRPr/>
          </a:p>
        </p:txBody>
      </p:sp>
      <p:pic>
        <p:nvPicPr>
          <p:cNvPr id="271" name="Google Shape;271;p35"/>
          <p:cNvPicPr preferRelativeResize="0"/>
          <p:nvPr/>
        </p:nvPicPr>
        <p:blipFill>
          <a:blip r:embed="rId3">
            <a:alphaModFix/>
          </a:blip>
          <a:stretch>
            <a:fillRect/>
          </a:stretch>
        </p:blipFill>
        <p:spPr>
          <a:xfrm>
            <a:off x="3449875" y="4207136"/>
            <a:ext cx="777350" cy="1686115"/>
          </a:xfrm>
          <a:prstGeom prst="rect">
            <a:avLst/>
          </a:prstGeom>
          <a:noFill/>
          <a:ln>
            <a:noFill/>
          </a:ln>
        </p:spPr>
      </p:pic>
      <p:pic>
        <p:nvPicPr>
          <p:cNvPr id="272" name="Google Shape;272;p35"/>
          <p:cNvPicPr preferRelativeResize="0"/>
          <p:nvPr/>
        </p:nvPicPr>
        <p:blipFill>
          <a:blip r:embed="rId4">
            <a:alphaModFix/>
          </a:blip>
          <a:stretch>
            <a:fillRect/>
          </a:stretch>
        </p:blipFill>
        <p:spPr>
          <a:xfrm>
            <a:off x="3704329" y="5851925"/>
            <a:ext cx="286125" cy="291125"/>
          </a:xfrm>
          <a:prstGeom prst="rect">
            <a:avLst/>
          </a:prstGeom>
          <a:noFill/>
          <a:ln>
            <a:noFill/>
          </a:ln>
        </p:spPr>
      </p:pic>
      <p:pic>
        <p:nvPicPr>
          <p:cNvPr id="273" name="Google Shape;273;p35"/>
          <p:cNvPicPr preferRelativeResize="0"/>
          <p:nvPr/>
        </p:nvPicPr>
        <p:blipFill>
          <a:blip r:embed="rId3">
            <a:alphaModFix/>
          </a:blip>
          <a:stretch>
            <a:fillRect/>
          </a:stretch>
        </p:blipFill>
        <p:spPr>
          <a:xfrm>
            <a:off x="3783325" y="2173585"/>
            <a:ext cx="887825" cy="1925741"/>
          </a:xfrm>
          <a:prstGeom prst="rect">
            <a:avLst/>
          </a:prstGeom>
          <a:noFill/>
          <a:ln>
            <a:noFill/>
          </a:ln>
        </p:spPr>
      </p:pic>
      <p:pic>
        <p:nvPicPr>
          <p:cNvPr id="274" name="Google Shape;274;p35"/>
          <p:cNvPicPr preferRelativeResize="0"/>
          <p:nvPr/>
        </p:nvPicPr>
        <p:blipFill>
          <a:blip r:embed="rId5">
            <a:alphaModFix/>
          </a:blip>
          <a:stretch>
            <a:fillRect/>
          </a:stretch>
        </p:blipFill>
        <p:spPr>
          <a:xfrm rot="4130901">
            <a:off x="5469242" y="737439"/>
            <a:ext cx="928266" cy="2470226"/>
          </a:xfrm>
          <a:prstGeom prst="rect">
            <a:avLst/>
          </a:prstGeom>
          <a:noFill/>
          <a:ln>
            <a:noFill/>
          </a:ln>
        </p:spPr>
      </p:pic>
      <p:pic>
        <p:nvPicPr>
          <p:cNvPr id="275" name="Google Shape;275;p35"/>
          <p:cNvPicPr preferRelativeResize="0"/>
          <p:nvPr/>
        </p:nvPicPr>
        <p:blipFill>
          <a:blip r:embed="rId6">
            <a:alphaModFix/>
          </a:blip>
          <a:stretch>
            <a:fillRect/>
          </a:stretch>
        </p:blipFill>
        <p:spPr>
          <a:xfrm>
            <a:off x="6926250" y="2210625"/>
            <a:ext cx="993800" cy="3376025"/>
          </a:xfrm>
          <a:prstGeom prst="rect">
            <a:avLst/>
          </a:prstGeom>
          <a:noFill/>
          <a:ln>
            <a:noFill/>
          </a:ln>
        </p:spPr>
      </p:pic>
      <p:sp>
        <p:nvSpPr>
          <p:cNvPr id="276" name="Google Shape;276;p35"/>
          <p:cNvSpPr txBox="1"/>
          <p:nvPr/>
        </p:nvSpPr>
        <p:spPr>
          <a:xfrm>
            <a:off x="3278075" y="5120025"/>
            <a:ext cx="2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a:t>
            </a:r>
            <a:endParaRPr/>
          </a:p>
        </p:txBody>
      </p:sp>
      <p:sp>
        <p:nvSpPr>
          <p:cNvPr id="277" name="Google Shape;277;p35"/>
          <p:cNvSpPr txBox="1"/>
          <p:nvPr/>
        </p:nvSpPr>
        <p:spPr>
          <a:xfrm>
            <a:off x="3695450" y="3100875"/>
            <a:ext cx="2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
        <p:nvSpPr>
          <p:cNvPr id="278" name="Google Shape;278;p35"/>
          <p:cNvSpPr txBox="1"/>
          <p:nvPr/>
        </p:nvSpPr>
        <p:spPr>
          <a:xfrm>
            <a:off x="5145025" y="1639625"/>
            <a:ext cx="2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
        <p:nvSpPr>
          <p:cNvPr id="279" name="Google Shape;279;p35"/>
          <p:cNvSpPr txBox="1"/>
          <p:nvPr/>
        </p:nvSpPr>
        <p:spPr>
          <a:xfrm>
            <a:off x="6640050" y="3628825"/>
            <a:ext cx="2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sp>
        <p:nvSpPr>
          <p:cNvPr id="280" name="Google Shape;280;p35"/>
          <p:cNvSpPr txBox="1"/>
          <p:nvPr/>
        </p:nvSpPr>
        <p:spPr>
          <a:xfrm>
            <a:off x="5695950" y="693800"/>
            <a:ext cx="9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Drogue </a:t>
            </a:r>
            <a:endParaRPr/>
          </a:p>
        </p:txBody>
      </p:sp>
      <p:cxnSp>
        <p:nvCxnSpPr>
          <p:cNvPr id="281" name="Google Shape;281;p35"/>
          <p:cNvCxnSpPr/>
          <p:nvPr/>
        </p:nvCxnSpPr>
        <p:spPr>
          <a:xfrm>
            <a:off x="5911925" y="1022850"/>
            <a:ext cx="35400" cy="561000"/>
          </a:xfrm>
          <a:prstGeom prst="straightConnector1">
            <a:avLst/>
          </a:prstGeom>
          <a:noFill/>
          <a:ln w="9525" cap="flat" cmpd="sng">
            <a:solidFill>
              <a:schemeClr val="dk2"/>
            </a:solidFill>
            <a:prstDash val="solid"/>
            <a:round/>
            <a:headEnd type="none" w="med" len="med"/>
            <a:tailEnd type="triangle" w="med" len="med"/>
          </a:ln>
        </p:spPr>
      </p:cxnSp>
      <p:sp>
        <p:nvSpPr>
          <p:cNvPr id="282" name="Google Shape;282;p35"/>
          <p:cNvSpPr txBox="1"/>
          <p:nvPr/>
        </p:nvSpPr>
        <p:spPr>
          <a:xfrm>
            <a:off x="6144875" y="4099325"/>
            <a:ext cx="84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Drogue</a:t>
            </a:r>
            <a:endParaRPr/>
          </a:p>
        </p:txBody>
      </p:sp>
      <p:sp>
        <p:nvSpPr>
          <p:cNvPr id="283" name="Google Shape;283;p35"/>
          <p:cNvSpPr txBox="1"/>
          <p:nvPr/>
        </p:nvSpPr>
        <p:spPr>
          <a:xfrm>
            <a:off x="7888200" y="2450900"/>
            <a:ext cx="94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Flight Simulation</a:t>
            </a:r>
            <a:endParaRPr/>
          </a:p>
        </p:txBody>
      </p:sp>
      <p:sp>
        <p:nvSpPr>
          <p:cNvPr id="289" name="Google Shape;289;p36"/>
          <p:cNvSpPr txBox="1">
            <a:spLocks noGrp="1"/>
          </p:cNvSpPr>
          <p:nvPr>
            <p:ph type="sldNum" idx="2"/>
          </p:nvPr>
        </p:nvSpPr>
        <p:spPr>
          <a:xfrm>
            <a:off x="7339500" y="6277625"/>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a:t>
            </a:r>
            <a:endParaRPr/>
          </a:p>
        </p:txBody>
      </p:sp>
      <p:sp>
        <p:nvSpPr>
          <p:cNvPr id="290" name="Google Shape;290;p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91" name="Google Shape;291;p36"/>
          <p:cNvPicPr preferRelativeResize="0"/>
          <p:nvPr/>
        </p:nvPicPr>
        <p:blipFill rotWithShape="1">
          <a:blip r:embed="rId3">
            <a:alphaModFix/>
          </a:blip>
          <a:srcRect b="3091"/>
          <a:stretch/>
        </p:blipFill>
        <p:spPr>
          <a:xfrm>
            <a:off x="152400" y="1182437"/>
            <a:ext cx="8839200" cy="4913862"/>
          </a:xfrm>
          <a:prstGeom prst="rect">
            <a:avLst/>
          </a:prstGeom>
          <a:noFill/>
          <a:ln>
            <a:noFill/>
          </a:ln>
        </p:spPr>
      </p:pic>
      <p:pic>
        <p:nvPicPr>
          <p:cNvPr id="292" name="Google Shape;292;p36"/>
          <p:cNvPicPr preferRelativeResize="0"/>
          <p:nvPr/>
        </p:nvPicPr>
        <p:blipFill>
          <a:blip r:embed="rId4">
            <a:alphaModFix/>
          </a:blip>
          <a:stretch>
            <a:fillRect/>
          </a:stretch>
        </p:blipFill>
        <p:spPr>
          <a:xfrm>
            <a:off x="1988526" y="1536525"/>
            <a:ext cx="5818575" cy="236025"/>
          </a:xfrm>
          <a:prstGeom prst="rect">
            <a:avLst/>
          </a:prstGeom>
          <a:noFill/>
          <a:ln>
            <a:noFill/>
          </a:ln>
        </p:spPr>
      </p:pic>
      <p:sp>
        <p:nvSpPr>
          <p:cNvPr id="293" name="Google Shape;293;p36"/>
          <p:cNvSpPr txBox="1"/>
          <p:nvPr/>
        </p:nvSpPr>
        <p:spPr>
          <a:xfrm>
            <a:off x="3921750" y="2725275"/>
            <a:ext cx="20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Drogue Descent</a:t>
            </a:r>
            <a:endParaRPr/>
          </a:p>
        </p:txBody>
      </p:sp>
      <p:sp>
        <p:nvSpPr>
          <p:cNvPr id="294" name="Google Shape;294;p36"/>
          <p:cNvSpPr txBox="1"/>
          <p:nvPr/>
        </p:nvSpPr>
        <p:spPr>
          <a:xfrm>
            <a:off x="7118400" y="4620075"/>
            <a:ext cx="20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Main Descent</a:t>
            </a:r>
            <a:endParaRPr/>
          </a:p>
        </p:txBody>
      </p:sp>
      <p:sp>
        <p:nvSpPr>
          <p:cNvPr id="295" name="Google Shape;295;p36"/>
          <p:cNvSpPr txBox="1"/>
          <p:nvPr/>
        </p:nvSpPr>
        <p:spPr>
          <a:xfrm>
            <a:off x="761075" y="1182413"/>
            <a:ext cx="20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Ascent</a:t>
            </a:r>
            <a:endParaRPr/>
          </a:p>
        </p:txBody>
      </p:sp>
      <p:pic>
        <p:nvPicPr>
          <p:cNvPr id="296" name="Google Shape;296;p36"/>
          <p:cNvPicPr preferRelativeResize="0"/>
          <p:nvPr/>
        </p:nvPicPr>
        <p:blipFill rotWithShape="1">
          <a:blip r:embed="rId3">
            <a:alphaModFix/>
          </a:blip>
          <a:srcRect l="1409" t="44712" r="96971" b="44939"/>
          <a:stretch/>
        </p:blipFill>
        <p:spPr>
          <a:xfrm>
            <a:off x="152400" y="3031350"/>
            <a:ext cx="331701" cy="1216020"/>
          </a:xfrm>
          <a:prstGeom prst="rect">
            <a:avLst/>
          </a:prstGeom>
          <a:noFill/>
          <a:ln>
            <a:noFill/>
          </a:ln>
        </p:spPr>
      </p:pic>
      <p:sp>
        <p:nvSpPr>
          <p:cNvPr id="297" name="Google Shape;297;p36"/>
          <p:cNvSpPr txBox="1"/>
          <p:nvPr/>
        </p:nvSpPr>
        <p:spPr>
          <a:xfrm>
            <a:off x="3975600" y="5951550"/>
            <a:ext cx="11928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Time (s)</a:t>
            </a:r>
            <a:endParaRPr/>
          </a:p>
        </p:txBody>
      </p:sp>
      <p:sp>
        <p:nvSpPr>
          <p:cNvPr id="298" name="Google Shape;298;p36"/>
          <p:cNvSpPr txBox="1"/>
          <p:nvPr/>
        </p:nvSpPr>
        <p:spPr>
          <a:xfrm rot="-5400000">
            <a:off x="-415050" y="3313175"/>
            <a:ext cx="12303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Altitude (ft)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304" name="Google Shape;304;p37"/>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Aero-Structures</a:t>
            </a:r>
            <a:endParaRPr sz="1700">
              <a:solidFill>
                <a:srgbClr val="FF0000"/>
              </a:solidFill>
            </a:endParaRPr>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305" name="Google Shape;305;p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06" name="Google Shape;306;p37"/>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Dimensions</a:t>
            </a:r>
            <a:endParaRPr/>
          </a:p>
        </p:txBody>
      </p:sp>
      <p:sp>
        <p:nvSpPr>
          <p:cNvPr id="312" name="Google Shape;312;p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13" name="Google Shape;313;p38"/>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Hailu Daniel</a:t>
            </a:r>
            <a:endParaRPr/>
          </a:p>
        </p:txBody>
      </p:sp>
      <p:pic>
        <p:nvPicPr>
          <p:cNvPr id="314" name="Google Shape;314;p38"/>
          <p:cNvPicPr preferRelativeResize="0"/>
          <p:nvPr/>
        </p:nvPicPr>
        <p:blipFill>
          <a:blip r:embed="rId3">
            <a:alphaModFix/>
          </a:blip>
          <a:stretch>
            <a:fillRect/>
          </a:stretch>
        </p:blipFill>
        <p:spPr>
          <a:xfrm>
            <a:off x="152400" y="1670383"/>
            <a:ext cx="8839199" cy="3747112"/>
          </a:xfrm>
          <a:prstGeom prst="rect">
            <a:avLst/>
          </a:prstGeom>
          <a:noFill/>
          <a:ln>
            <a:noFill/>
          </a:ln>
        </p:spPr>
      </p:pic>
      <p:pic>
        <p:nvPicPr>
          <p:cNvPr id="315" name="Google Shape;315;p38"/>
          <p:cNvPicPr preferRelativeResize="0"/>
          <p:nvPr/>
        </p:nvPicPr>
        <p:blipFill>
          <a:blip r:embed="rId4">
            <a:alphaModFix/>
          </a:blip>
          <a:stretch>
            <a:fillRect/>
          </a:stretch>
        </p:blipFill>
        <p:spPr>
          <a:xfrm>
            <a:off x="0" y="1451963"/>
            <a:ext cx="9144001" cy="4183950"/>
          </a:xfrm>
          <a:prstGeom prst="rect">
            <a:avLst/>
          </a:prstGeom>
          <a:noFill/>
          <a:ln>
            <a:noFill/>
          </a:ln>
        </p:spPr>
      </p:pic>
      <p:pic>
        <p:nvPicPr>
          <p:cNvPr id="316" name="Google Shape;316;p38"/>
          <p:cNvPicPr preferRelativeResize="0"/>
          <p:nvPr/>
        </p:nvPicPr>
        <p:blipFill>
          <a:blip r:embed="rId5">
            <a:alphaModFix/>
          </a:blip>
          <a:stretch>
            <a:fillRect/>
          </a:stretch>
        </p:blipFill>
        <p:spPr>
          <a:xfrm>
            <a:off x="0" y="1216452"/>
            <a:ext cx="9143999" cy="4425096"/>
          </a:xfrm>
          <a:prstGeom prst="rect">
            <a:avLst/>
          </a:prstGeom>
          <a:noFill/>
          <a:ln>
            <a:noFill/>
          </a:ln>
        </p:spPr>
      </p:pic>
      <p:sp>
        <p:nvSpPr>
          <p:cNvPr id="317" name="Google Shape;317;p38"/>
          <p:cNvSpPr txBox="1"/>
          <p:nvPr/>
        </p:nvSpPr>
        <p:spPr>
          <a:xfrm>
            <a:off x="2471250" y="2133050"/>
            <a:ext cx="18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Upper Fin Can</a:t>
            </a:r>
            <a:endParaRPr/>
          </a:p>
        </p:txBody>
      </p:sp>
      <p:sp>
        <p:nvSpPr>
          <p:cNvPr id="318" name="Google Shape;318;p38"/>
          <p:cNvSpPr txBox="1"/>
          <p:nvPr/>
        </p:nvSpPr>
        <p:spPr>
          <a:xfrm>
            <a:off x="932750" y="1864875"/>
            <a:ext cx="18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Lower Fin Can</a:t>
            </a:r>
            <a:endParaRPr/>
          </a:p>
        </p:txBody>
      </p:sp>
      <p:sp>
        <p:nvSpPr>
          <p:cNvPr id="319" name="Google Shape;319;p38"/>
          <p:cNvSpPr txBox="1"/>
          <p:nvPr/>
        </p:nvSpPr>
        <p:spPr>
          <a:xfrm>
            <a:off x="3788850" y="1623650"/>
            <a:ext cx="18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Switch Band</a:t>
            </a:r>
            <a:endParaRPr/>
          </a:p>
        </p:txBody>
      </p:sp>
      <p:cxnSp>
        <p:nvCxnSpPr>
          <p:cNvPr id="320" name="Google Shape;320;p38"/>
          <p:cNvCxnSpPr/>
          <p:nvPr/>
        </p:nvCxnSpPr>
        <p:spPr>
          <a:xfrm>
            <a:off x="4359575" y="2081550"/>
            <a:ext cx="17100" cy="472200"/>
          </a:xfrm>
          <a:prstGeom prst="straightConnector1">
            <a:avLst/>
          </a:prstGeom>
          <a:noFill/>
          <a:ln w="9525" cap="flat" cmpd="sng">
            <a:solidFill>
              <a:schemeClr val="dk2"/>
            </a:solidFill>
            <a:prstDash val="solid"/>
            <a:round/>
            <a:headEnd type="none" w="med" len="med"/>
            <a:tailEnd type="triangle" w="med" len="med"/>
          </a:ln>
        </p:spPr>
      </p:cxnSp>
      <p:sp>
        <p:nvSpPr>
          <p:cNvPr id="321" name="Google Shape;321;p38"/>
          <p:cNvSpPr txBox="1"/>
          <p:nvPr/>
        </p:nvSpPr>
        <p:spPr>
          <a:xfrm>
            <a:off x="6563350" y="2133050"/>
            <a:ext cx="18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Nosecone / Payload</a:t>
            </a:r>
            <a:endParaRPr/>
          </a:p>
        </p:txBody>
      </p:sp>
      <p:sp>
        <p:nvSpPr>
          <p:cNvPr id="322" name="Google Shape;322;p38"/>
          <p:cNvSpPr txBox="1"/>
          <p:nvPr/>
        </p:nvSpPr>
        <p:spPr>
          <a:xfrm>
            <a:off x="4555913" y="2153550"/>
            <a:ext cx="182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Recovery Section</a:t>
            </a:r>
            <a:endParaRPr/>
          </a:p>
        </p:txBody>
      </p:sp>
      <p:sp>
        <p:nvSpPr>
          <p:cNvPr id="323" name="Google Shape;323;p38"/>
          <p:cNvSpPr txBox="1">
            <a:spLocks noGrp="1"/>
          </p:cNvSpPr>
          <p:nvPr>
            <p:ph type="body" idx="1"/>
          </p:nvPr>
        </p:nvSpPr>
        <p:spPr>
          <a:xfrm>
            <a:off x="857100" y="5171575"/>
            <a:ext cx="1676700" cy="40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Units: inches</a:t>
            </a:r>
            <a:endParaRPr sz="14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Nose Cone</a:t>
            </a:r>
            <a:endParaRPr/>
          </a:p>
        </p:txBody>
      </p:sp>
      <p:sp>
        <p:nvSpPr>
          <p:cNvPr id="329" name="Google Shape;329;p39"/>
          <p:cNvSpPr txBox="1">
            <a:spLocks noGrp="1"/>
          </p:cNvSpPr>
          <p:nvPr>
            <p:ph type="body" idx="1"/>
          </p:nvPr>
        </p:nvSpPr>
        <p:spPr>
          <a:xfrm>
            <a:off x="311700" y="3757933"/>
            <a:ext cx="88323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latin typeface="Times New Roman"/>
              <a:ea typeface="Times New Roman"/>
              <a:cs typeface="Times New Roman"/>
              <a:sym typeface="Times New Roman"/>
            </a:endParaRPr>
          </a:p>
          <a:p>
            <a:pPr marL="914400" lvl="0" indent="0" algn="l" rtl="0">
              <a:spcBef>
                <a:spcPts val="1600"/>
              </a:spcBef>
              <a:spcAft>
                <a:spcPts val="1600"/>
              </a:spcAft>
              <a:buNone/>
            </a:pPr>
            <a:endParaRPr>
              <a:latin typeface="Times New Roman"/>
              <a:ea typeface="Times New Roman"/>
              <a:cs typeface="Times New Roman"/>
              <a:sym typeface="Times New Roman"/>
            </a:endParaRPr>
          </a:p>
        </p:txBody>
      </p:sp>
      <p:sp>
        <p:nvSpPr>
          <p:cNvPr id="330" name="Google Shape;330;p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31" name="Google Shape;331;p39"/>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Adin Goldberg</a:t>
            </a:r>
            <a:endParaRPr/>
          </a:p>
        </p:txBody>
      </p:sp>
      <p:sp>
        <p:nvSpPr>
          <p:cNvPr id="332" name="Google Shape;332;p39"/>
          <p:cNvSpPr txBox="1"/>
          <p:nvPr/>
        </p:nvSpPr>
        <p:spPr>
          <a:xfrm>
            <a:off x="353400" y="1539475"/>
            <a:ext cx="4527300" cy="33918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COTS Fiberglass 5:1 Von Karman Nosecone</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30” long cone with 6.17” diameter base</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Bulkhead mounted to base of payload coupler </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Working on alternative SRAD design</a:t>
            </a:r>
            <a:endParaRPr sz="1900">
              <a:latin typeface="Times New Roman"/>
              <a:ea typeface="Times New Roman"/>
              <a:cs typeface="Times New Roman"/>
              <a:sym typeface="Times New Roman"/>
            </a:endParaRPr>
          </a:p>
          <a:p>
            <a:pPr marL="914400" lvl="1" indent="-349250" algn="l" rtl="0">
              <a:spcBef>
                <a:spcPts val="0"/>
              </a:spcBef>
              <a:spcAft>
                <a:spcPts val="0"/>
              </a:spcAft>
              <a:buSzPts val="1900"/>
              <a:buFont typeface="Times New Roman"/>
              <a:buChar char="○"/>
            </a:pPr>
            <a:r>
              <a:rPr lang="en" sz="1900">
                <a:latin typeface="Times New Roman"/>
                <a:ea typeface="Times New Roman"/>
                <a:cs typeface="Times New Roman"/>
                <a:sym typeface="Times New Roman"/>
              </a:rPr>
              <a:t>3D printed mold, fiberglass layup</a:t>
            </a:r>
            <a:endParaRPr sz="1900">
              <a:latin typeface="Times New Roman"/>
              <a:ea typeface="Times New Roman"/>
              <a:cs typeface="Times New Roman"/>
              <a:sym typeface="Times New Roman"/>
            </a:endParaRPr>
          </a:p>
        </p:txBody>
      </p:sp>
      <p:pic>
        <p:nvPicPr>
          <p:cNvPr id="333" name="Google Shape;333;p39"/>
          <p:cNvPicPr preferRelativeResize="0"/>
          <p:nvPr/>
        </p:nvPicPr>
        <p:blipFill>
          <a:blip r:embed="rId3">
            <a:alphaModFix/>
          </a:blip>
          <a:stretch>
            <a:fillRect/>
          </a:stretch>
        </p:blipFill>
        <p:spPr>
          <a:xfrm>
            <a:off x="1098573" y="3902526"/>
            <a:ext cx="3036965" cy="2315100"/>
          </a:xfrm>
          <a:prstGeom prst="rect">
            <a:avLst/>
          </a:prstGeom>
          <a:noFill/>
          <a:ln>
            <a:noFill/>
          </a:ln>
        </p:spPr>
      </p:pic>
      <p:pic>
        <p:nvPicPr>
          <p:cNvPr id="334" name="Google Shape;334;p39"/>
          <p:cNvPicPr preferRelativeResize="0"/>
          <p:nvPr/>
        </p:nvPicPr>
        <p:blipFill rotWithShape="1">
          <a:blip r:embed="rId4">
            <a:alphaModFix/>
          </a:blip>
          <a:srcRect l="37124" r="35521"/>
          <a:stretch/>
        </p:blipFill>
        <p:spPr>
          <a:xfrm>
            <a:off x="6805051" y="1496525"/>
            <a:ext cx="989951" cy="4697399"/>
          </a:xfrm>
          <a:prstGeom prst="rect">
            <a:avLst/>
          </a:prstGeom>
          <a:noFill/>
          <a:ln>
            <a:noFill/>
          </a:ln>
        </p:spPr>
      </p:pic>
      <p:cxnSp>
        <p:nvCxnSpPr>
          <p:cNvPr id="335" name="Google Shape;335;p39"/>
          <p:cNvCxnSpPr/>
          <p:nvPr/>
        </p:nvCxnSpPr>
        <p:spPr>
          <a:xfrm flipH="1">
            <a:off x="1670775" y="3674950"/>
            <a:ext cx="14400" cy="2315100"/>
          </a:xfrm>
          <a:prstGeom prst="straightConnector1">
            <a:avLst/>
          </a:prstGeom>
          <a:noFill/>
          <a:ln w="28575" cap="flat" cmpd="sng">
            <a:solidFill>
              <a:srgbClr val="0000FF"/>
            </a:solidFill>
            <a:prstDash val="solid"/>
            <a:round/>
            <a:headEnd type="none" w="med" len="med"/>
            <a:tailEnd type="none" w="med" len="med"/>
          </a:ln>
        </p:spPr>
      </p:cxnSp>
      <p:cxnSp>
        <p:nvCxnSpPr>
          <p:cNvPr id="336" name="Google Shape;336;p39"/>
          <p:cNvCxnSpPr/>
          <p:nvPr/>
        </p:nvCxnSpPr>
        <p:spPr>
          <a:xfrm rot="10800000" flipH="1">
            <a:off x="2425525" y="3689500"/>
            <a:ext cx="5400" cy="2286000"/>
          </a:xfrm>
          <a:prstGeom prst="straightConnector1">
            <a:avLst/>
          </a:prstGeom>
          <a:noFill/>
          <a:ln w="28575" cap="flat" cmpd="sng">
            <a:solidFill>
              <a:srgbClr val="0000FF"/>
            </a:solidFill>
            <a:prstDash val="solid"/>
            <a:round/>
            <a:headEnd type="none" w="med" len="med"/>
            <a:tailEnd type="none" w="med" len="med"/>
          </a:ln>
        </p:spPr>
      </p:cxnSp>
      <p:sp>
        <p:nvSpPr>
          <p:cNvPr id="337" name="Google Shape;337;p39"/>
          <p:cNvSpPr txBox="1"/>
          <p:nvPr/>
        </p:nvSpPr>
        <p:spPr>
          <a:xfrm>
            <a:off x="4187550" y="5147225"/>
            <a:ext cx="1914000" cy="1185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AutoNum type="arabicParenR"/>
            </a:pPr>
            <a:r>
              <a:rPr lang="en" sz="1600"/>
              <a:t>Superior</a:t>
            </a:r>
            <a:endParaRPr sz="1600"/>
          </a:p>
          <a:p>
            <a:pPr marL="457200" lvl="0" indent="-330200" algn="l" rtl="0">
              <a:spcBef>
                <a:spcPts val="0"/>
              </a:spcBef>
              <a:spcAft>
                <a:spcPts val="0"/>
              </a:spcAft>
              <a:buSzPts val="1600"/>
              <a:buAutoNum type="arabicParenR"/>
            </a:pPr>
            <a:r>
              <a:rPr lang="en" sz="1600"/>
              <a:t>Good</a:t>
            </a:r>
            <a:endParaRPr sz="1600"/>
          </a:p>
          <a:p>
            <a:pPr marL="457200" lvl="0" indent="-330200" algn="l" rtl="0">
              <a:spcBef>
                <a:spcPts val="0"/>
              </a:spcBef>
              <a:spcAft>
                <a:spcPts val="0"/>
              </a:spcAft>
              <a:buSzPts val="1600"/>
              <a:buAutoNum type="arabicParenR"/>
            </a:pPr>
            <a:r>
              <a:rPr lang="en" sz="1600"/>
              <a:t>Fair</a:t>
            </a:r>
            <a:endParaRPr sz="1600"/>
          </a:p>
          <a:p>
            <a:pPr marL="457200" lvl="0" indent="-330200" algn="l" rtl="0">
              <a:spcBef>
                <a:spcPts val="0"/>
              </a:spcBef>
              <a:spcAft>
                <a:spcPts val="0"/>
              </a:spcAft>
              <a:buSzPts val="1600"/>
              <a:buAutoNum type="arabicParenR"/>
            </a:pPr>
            <a:r>
              <a:rPr lang="en" sz="1600"/>
              <a:t>Inferior</a:t>
            </a:r>
            <a:endParaRPr sz="1600"/>
          </a:p>
        </p:txBody>
      </p:sp>
      <p:sp>
        <p:nvSpPr>
          <p:cNvPr id="338" name="Google Shape;338;p39"/>
          <p:cNvSpPr txBox="1"/>
          <p:nvPr/>
        </p:nvSpPr>
        <p:spPr>
          <a:xfrm>
            <a:off x="90875" y="4661375"/>
            <a:ext cx="907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https://www.irjet.net/archives/V7/i8/IRJET-V7I8605.pdf</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Bulkheads </a:t>
            </a:r>
            <a:endParaRPr/>
          </a:p>
        </p:txBody>
      </p:sp>
      <p:sp>
        <p:nvSpPr>
          <p:cNvPr id="344" name="Google Shape;344;p40"/>
          <p:cNvSpPr txBox="1">
            <a:spLocks noGrp="1"/>
          </p:cNvSpPr>
          <p:nvPr>
            <p:ph type="body" idx="1"/>
          </p:nvPr>
        </p:nvSpPr>
        <p:spPr>
          <a:xfrm>
            <a:off x="322275" y="1482775"/>
            <a:ext cx="4303800" cy="2507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CNC Milled 6061 Aluminum (ultimate tensile strength: 42 ksi)</a:t>
            </a:r>
            <a:endParaRPr sz="1400"/>
          </a:p>
          <a:p>
            <a:pPr marL="457200" lvl="0" indent="-317500" algn="l" rtl="0">
              <a:spcBef>
                <a:spcPts val="0"/>
              </a:spcBef>
              <a:spcAft>
                <a:spcPts val="0"/>
              </a:spcAft>
              <a:buSzPts val="1400"/>
              <a:buChar char="●"/>
            </a:pPr>
            <a:r>
              <a:rPr lang="en" sz="1400"/>
              <a:t>Electronics Bay bulkheads anchored with 3/16” threaded rods</a:t>
            </a:r>
            <a:endParaRPr sz="1400"/>
          </a:p>
          <a:p>
            <a:pPr marL="457200" lvl="0" indent="-317500" algn="l" rtl="0">
              <a:spcBef>
                <a:spcPts val="0"/>
              </a:spcBef>
              <a:spcAft>
                <a:spcPts val="0"/>
              </a:spcAft>
              <a:buSzPts val="1400"/>
              <a:buChar char="●"/>
            </a:pPr>
            <a:r>
              <a:rPr lang="en" sz="1400"/>
              <a:t>300 lbf applied to the center hole where an eyebolt is screwed into</a:t>
            </a:r>
            <a:endParaRPr sz="1400"/>
          </a:p>
          <a:p>
            <a:pPr marL="457200" lvl="0" indent="-317500" algn="l" rtl="0">
              <a:spcBef>
                <a:spcPts val="0"/>
              </a:spcBef>
              <a:spcAft>
                <a:spcPts val="0"/>
              </a:spcAft>
              <a:buSzPts val="1400"/>
              <a:buChar char="●"/>
            </a:pPr>
            <a:r>
              <a:rPr lang="en" sz="1400"/>
              <a:t>Safety Factor: 2.33</a:t>
            </a:r>
            <a:endParaRPr sz="1400"/>
          </a:p>
          <a:p>
            <a:pPr marL="914400" lvl="1" indent="-317500" algn="l" rtl="0">
              <a:spcBef>
                <a:spcPts val="0"/>
              </a:spcBef>
              <a:spcAft>
                <a:spcPts val="0"/>
              </a:spcAft>
              <a:buSzPts val="1400"/>
              <a:buChar char="○"/>
            </a:pPr>
            <a:r>
              <a:rPr lang="en"/>
              <a:t>Maximum Deformation: 0.0016 inches</a:t>
            </a:r>
            <a:endParaRPr/>
          </a:p>
          <a:p>
            <a:pPr marL="914400" lvl="1" indent="-317500" algn="l" rtl="0">
              <a:spcBef>
                <a:spcPts val="0"/>
              </a:spcBef>
              <a:spcAft>
                <a:spcPts val="0"/>
              </a:spcAft>
              <a:buSzPts val="1400"/>
              <a:buChar char="○"/>
            </a:pPr>
            <a:r>
              <a:rPr lang="en"/>
              <a:t>Maximum stress: 18174.6 psi</a:t>
            </a:r>
            <a:endParaRPr sz="1400"/>
          </a:p>
        </p:txBody>
      </p:sp>
      <p:sp>
        <p:nvSpPr>
          <p:cNvPr id="345" name="Google Shape;345;p4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46" name="Google Shape;346;p40"/>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Chris Mucci</a:t>
            </a:r>
            <a:endParaRPr/>
          </a:p>
        </p:txBody>
      </p:sp>
      <p:pic>
        <p:nvPicPr>
          <p:cNvPr id="347" name="Google Shape;347;p40"/>
          <p:cNvPicPr preferRelativeResize="0"/>
          <p:nvPr/>
        </p:nvPicPr>
        <p:blipFill rotWithShape="1">
          <a:blip r:embed="rId3">
            <a:alphaModFix/>
          </a:blip>
          <a:srcRect l="13926" t="13897"/>
          <a:stretch/>
        </p:blipFill>
        <p:spPr>
          <a:xfrm>
            <a:off x="799100" y="3864375"/>
            <a:ext cx="3350149" cy="2057351"/>
          </a:xfrm>
          <a:prstGeom prst="rect">
            <a:avLst/>
          </a:prstGeom>
          <a:noFill/>
          <a:ln>
            <a:noFill/>
          </a:ln>
        </p:spPr>
      </p:pic>
      <p:pic>
        <p:nvPicPr>
          <p:cNvPr id="348" name="Google Shape;348;p40"/>
          <p:cNvPicPr preferRelativeResize="0"/>
          <p:nvPr/>
        </p:nvPicPr>
        <p:blipFill rotWithShape="1">
          <a:blip r:embed="rId4">
            <a:alphaModFix/>
          </a:blip>
          <a:srcRect l="11237" t="12998"/>
          <a:stretch/>
        </p:blipFill>
        <p:spPr>
          <a:xfrm>
            <a:off x="4806575" y="3844513"/>
            <a:ext cx="3548699" cy="2181126"/>
          </a:xfrm>
          <a:prstGeom prst="rect">
            <a:avLst/>
          </a:prstGeom>
          <a:noFill/>
          <a:ln>
            <a:noFill/>
          </a:ln>
        </p:spPr>
      </p:pic>
      <p:pic>
        <p:nvPicPr>
          <p:cNvPr id="349" name="Google Shape;349;p40"/>
          <p:cNvPicPr preferRelativeResize="0"/>
          <p:nvPr/>
        </p:nvPicPr>
        <p:blipFill rotWithShape="1">
          <a:blip r:embed="rId5">
            <a:alphaModFix/>
          </a:blip>
          <a:srcRect r="4232"/>
          <a:stretch/>
        </p:blipFill>
        <p:spPr>
          <a:xfrm>
            <a:off x="4370575" y="961575"/>
            <a:ext cx="4773424" cy="2882950"/>
          </a:xfrm>
          <a:prstGeom prst="rect">
            <a:avLst/>
          </a:prstGeom>
          <a:noFill/>
          <a:ln>
            <a:noFill/>
          </a:ln>
        </p:spPr>
      </p:pic>
      <p:pic>
        <p:nvPicPr>
          <p:cNvPr id="350" name="Google Shape;350;p40"/>
          <p:cNvPicPr preferRelativeResize="0"/>
          <p:nvPr/>
        </p:nvPicPr>
        <p:blipFill rotWithShape="1">
          <a:blip r:embed="rId4">
            <a:alphaModFix/>
          </a:blip>
          <a:srcRect t="12998" r="88995"/>
          <a:stretch/>
        </p:blipFill>
        <p:spPr>
          <a:xfrm>
            <a:off x="8355275" y="2794224"/>
            <a:ext cx="678501" cy="3363774"/>
          </a:xfrm>
          <a:prstGeom prst="rect">
            <a:avLst/>
          </a:prstGeom>
          <a:noFill/>
          <a:ln>
            <a:noFill/>
          </a:ln>
        </p:spPr>
      </p:pic>
      <p:pic>
        <p:nvPicPr>
          <p:cNvPr id="351" name="Google Shape;351;p40"/>
          <p:cNvPicPr preferRelativeResize="0"/>
          <p:nvPr/>
        </p:nvPicPr>
        <p:blipFill rotWithShape="1">
          <a:blip r:embed="rId3">
            <a:alphaModFix/>
          </a:blip>
          <a:srcRect t="13897" r="85902"/>
          <a:stretch/>
        </p:blipFill>
        <p:spPr>
          <a:xfrm>
            <a:off x="0" y="2743900"/>
            <a:ext cx="858750" cy="321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 Can </a:t>
            </a:r>
            <a:endParaRPr/>
          </a:p>
        </p:txBody>
      </p:sp>
      <p:sp>
        <p:nvSpPr>
          <p:cNvPr id="357" name="Google Shape;357;p41"/>
          <p:cNvSpPr txBox="1">
            <a:spLocks noGrp="1"/>
          </p:cNvSpPr>
          <p:nvPr>
            <p:ph type="body" idx="1"/>
          </p:nvPr>
        </p:nvSpPr>
        <p:spPr>
          <a:xfrm>
            <a:off x="102275" y="1497525"/>
            <a:ext cx="5218500" cy="494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Laid-up carbon fiber airframe</a:t>
            </a:r>
            <a:endParaRPr/>
          </a:p>
          <a:p>
            <a:pPr marL="457200" lvl="0" indent="-342900" algn="l" rtl="0">
              <a:spcBef>
                <a:spcPts val="0"/>
              </a:spcBef>
              <a:spcAft>
                <a:spcPts val="0"/>
              </a:spcAft>
              <a:buSzPts val="1800"/>
              <a:buChar char="●"/>
            </a:pPr>
            <a:r>
              <a:rPr lang="en"/>
              <a:t>98mm FWFG Motor Tube </a:t>
            </a:r>
            <a:endParaRPr b="1"/>
          </a:p>
          <a:p>
            <a:pPr marL="457200" lvl="0" indent="-342900" algn="l" rtl="0">
              <a:spcBef>
                <a:spcPts val="0"/>
              </a:spcBef>
              <a:spcAft>
                <a:spcPts val="0"/>
              </a:spcAft>
              <a:buSzPts val="1800"/>
              <a:buChar char="●"/>
            </a:pPr>
            <a:r>
              <a:rPr lang="en"/>
              <a:t>Through-the-Wall (TTW) Fin mounting </a:t>
            </a:r>
            <a:endParaRPr/>
          </a:p>
          <a:p>
            <a:pPr marL="457200" lvl="0" indent="-342900" algn="l" rtl="0">
              <a:spcBef>
                <a:spcPts val="0"/>
              </a:spcBef>
              <a:spcAft>
                <a:spcPts val="0"/>
              </a:spcAft>
              <a:buSzPts val="1800"/>
              <a:buChar char="●"/>
            </a:pPr>
            <a:r>
              <a:rPr lang="en"/>
              <a:t>Three centering rings (CRs)</a:t>
            </a:r>
            <a:endParaRPr/>
          </a:p>
          <a:p>
            <a:pPr marL="914400" lvl="1" indent="-342900" algn="l" rtl="0">
              <a:spcBef>
                <a:spcPts val="0"/>
              </a:spcBef>
              <a:spcAft>
                <a:spcPts val="0"/>
              </a:spcAft>
              <a:buSzPts val="1800"/>
              <a:buChar char="○"/>
            </a:pPr>
            <a:r>
              <a:rPr lang="en" sz="1800"/>
              <a:t>Two CRs forward/aft of fin tabs</a:t>
            </a:r>
            <a:endParaRPr sz="1800"/>
          </a:p>
          <a:p>
            <a:pPr marL="914400" lvl="1" indent="-342900" algn="l" rtl="0">
              <a:spcBef>
                <a:spcPts val="0"/>
              </a:spcBef>
              <a:spcAft>
                <a:spcPts val="0"/>
              </a:spcAft>
              <a:buSzPts val="1800"/>
              <a:buChar char="○"/>
            </a:pPr>
            <a:r>
              <a:rPr lang="en" sz="1800"/>
              <a:t>One CR at motor base</a:t>
            </a:r>
            <a:endParaRPr sz="1800" b="1"/>
          </a:p>
          <a:p>
            <a:pPr marL="457200" lvl="0" indent="-342900" algn="l" rtl="0">
              <a:spcBef>
                <a:spcPts val="0"/>
              </a:spcBef>
              <a:spcAft>
                <a:spcPts val="0"/>
              </a:spcAft>
              <a:buSzPts val="1800"/>
              <a:buChar char="●"/>
            </a:pPr>
            <a:r>
              <a:rPr lang="en"/>
              <a:t>Internal Fillets - Injected laminating epoxy w/ chopped carbon</a:t>
            </a:r>
            <a:endParaRPr/>
          </a:p>
          <a:p>
            <a:pPr marL="457200" lvl="0" indent="-342900" algn="l" rtl="0">
              <a:spcBef>
                <a:spcPts val="0"/>
              </a:spcBef>
              <a:spcAft>
                <a:spcPts val="0"/>
              </a:spcAft>
              <a:buSzPts val="1800"/>
              <a:buChar char="●"/>
            </a:pPr>
            <a:r>
              <a:rPr lang="en"/>
              <a:t>External Fillets - G5000 Rocketpoxy</a:t>
            </a:r>
            <a:endParaRPr b="1"/>
          </a:p>
          <a:p>
            <a:pPr marL="457200" lvl="0" indent="-342900" algn="l" rtl="0">
              <a:spcBef>
                <a:spcPts val="0"/>
              </a:spcBef>
              <a:spcAft>
                <a:spcPts val="0"/>
              </a:spcAft>
              <a:buSzPts val="1800"/>
              <a:buChar char="●"/>
            </a:pPr>
            <a:r>
              <a:rPr lang="en"/>
              <a:t>Aeropack Motor Retainer on Bottom Centering ring </a:t>
            </a:r>
            <a:endParaRPr/>
          </a:p>
          <a:p>
            <a:pPr marL="457200" lvl="0" indent="-342900" algn="l" rtl="0">
              <a:spcBef>
                <a:spcPts val="0"/>
              </a:spcBef>
              <a:spcAft>
                <a:spcPts val="0"/>
              </a:spcAft>
              <a:buSzPts val="1800"/>
              <a:buChar char="●"/>
            </a:pPr>
            <a:r>
              <a:rPr lang="en"/>
              <a:t>Recovery Harness epoxied to motor tube</a:t>
            </a:r>
            <a:endParaRPr/>
          </a:p>
        </p:txBody>
      </p:sp>
      <p:sp>
        <p:nvSpPr>
          <p:cNvPr id="358" name="Google Shape;358;p4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59" name="Google Shape;359;p41"/>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Tom  West</a:t>
            </a:r>
            <a:endParaRPr/>
          </a:p>
        </p:txBody>
      </p:sp>
      <p:pic>
        <p:nvPicPr>
          <p:cNvPr id="360" name="Google Shape;360;p41"/>
          <p:cNvPicPr preferRelativeResize="0"/>
          <p:nvPr/>
        </p:nvPicPr>
        <p:blipFill>
          <a:blip r:embed="rId3">
            <a:alphaModFix/>
          </a:blip>
          <a:stretch>
            <a:fillRect/>
          </a:stretch>
        </p:blipFill>
        <p:spPr>
          <a:xfrm>
            <a:off x="4868650" y="1724450"/>
            <a:ext cx="4275350" cy="4150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126" name="Google Shape;126;p24"/>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lvl="0" indent="-361950" algn="l" rtl="0">
              <a:lnSpc>
                <a:spcPct val="100000"/>
              </a:lnSpc>
              <a:spcBef>
                <a:spcPts val="1600"/>
              </a:spcBef>
              <a:spcAft>
                <a:spcPts val="0"/>
              </a:spcAft>
              <a:buClr>
                <a:srgbClr val="FF0000"/>
              </a:buClr>
              <a:buSzPts val="2100"/>
              <a:buChar char="●"/>
            </a:pPr>
            <a:r>
              <a:rPr lang="en" sz="2100">
                <a:solidFill>
                  <a:srgbClr val="FF0000"/>
                </a:solidFill>
              </a:rPr>
              <a:t>Team Overview</a:t>
            </a:r>
            <a:endParaRPr sz="2100">
              <a:solidFill>
                <a:srgbClr val="FF0000"/>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lvl="1" indent="-361950" algn="l" rtl="0">
              <a:lnSpc>
                <a:spcPct val="100000"/>
              </a:lnSpc>
              <a:spcBef>
                <a:spcPts val="0"/>
              </a:spcBef>
              <a:spcAft>
                <a:spcPts val="0"/>
              </a:spcAft>
              <a:buSzPts val="2100"/>
              <a:buChar char="○"/>
            </a:pPr>
            <a:r>
              <a:rPr lang="en" sz="1700"/>
              <a:t>General Rocket Overview</a:t>
            </a:r>
            <a:endParaRPr sz="2100"/>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127" name="Google Shape;127;p2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28" name="Google Shape;128;p24"/>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Fins</a:t>
            </a:r>
            <a:endParaRPr/>
          </a:p>
        </p:txBody>
      </p:sp>
      <p:sp>
        <p:nvSpPr>
          <p:cNvPr id="366" name="Google Shape;366;p4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67" name="Google Shape;367;p4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Tom West</a:t>
            </a:r>
            <a:endParaRPr/>
          </a:p>
        </p:txBody>
      </p:sp>
      <p:pic>
        <p:nvPicPr>
          <p:cNvPr id="368" name="Google Shape;368;p42"/>
          <p:cNvPicPr preferRelativeResize="0"/>
          <p:nvPr/>
        </p:nvPicPr>
        <p:blipFill>
          <a:blip r:embed="rId3">
            <a:alphaModFix/>
          </a:blip>
          <a:stretch>
            <a:fillRect/>
          </a:stretch>
        </p:blipFill>
        <p:spPr>
          <a:xfrm>
            <a:off x="4488400" y="2165513"/>
            <a:ext cx="4608250" cy="2618250"/>
          </a:xfrm>
          <a:prstGeom prst="rect">
            <a:avLst/>
          </a:prstGeom>
          <a:noFill/>
          <a:ln>
            <a:noFill/>
          </a:ln>
        </p:spPr>
      </p:pic>
      <p:sp>
        <p:nvSpPr>
          <p:cNvPr id="369" name="Google Shape;369;p42"/>
          <p:cNvSpPr txBox="1"/>
          <p:nvPr/>
        </p:nvSpPr>
        <p:spPr>
          <a:xfrm>
            <a:off x="469000" y="1605200"/>
            <a:ext cx="4019400" cy="454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p>
          <a:p>
            <a:pPr marL="0" lvl="0" indent="0" algn="l" rtl="0">
              <a:spcBef>
                <a:spcPts val="0"/>
              </a:spcBef>
              <a:spcAft>
                <a:spcPts val="0"/>
              </a:spcAft>
              <a:buNone/>
            </a:pPr>
            <a:endParaRPr sz="1800"/>
          </a:p>
          <a:p>
            <a:pPr marL="457200" lvl="0" indent="-361950" algn="l" rtl="0">
              <a:spcBef>
                <a:spcPts val="0"/>
              </a:spcBef>
              <a:spcAft>
                <a:spcPts val="0"/>
              </a:spcAft>
              <a:buSzPts val="2100"/>
              <a:buChar char="●"/>
            </a:pPr>
            <a:r>
              <a:rPr lang="en" sz="2100"/>
              <a:t>Swept, tapered</a:t>
            </a:r>
            <a:endParaRPr sz="2100"/>
          </a:p>
          <a:p>
            <a:pPr marL="914400" lvl="1" indent="-342900" algn="l" rtl="0">
              <a:spcBef>
                <a:spcPts val="0"/>
              </a:spcBef>
              <a:spcAft>
                <a:spcPts val="0"/>
              </a:spcAft>
              <a:buSzPts val="1800"/>
              <a:buChar char="○"/>
            </a:pPr>
            <a:r>
              <a:rPr lang="en" sz="2500"/>
              <a:t>ꭥ</a:t>
            </a:r>
            <a:r>
              <a:rPr lang="en"/>
              <a:t>sweepback </a:t>
            </a:r>
            <a:r>
              <a:rPr lang="en" sz="2000"/>
              <a:t>= 52.0°</a:t>
            </a:r>
            <a:endParaRPr sz="2000"/>
          </a:p>
          <a:p>
            <a:pPr marL="457200" lvl="0" indent="-361950" algn="l" rtl="0">
              <a:spcBef>
                <a:spcPts val="0"/>
              </a:spcBef>
              <a:spcAft>
                <a:spcPts val="0"/>
              </a:spcAft>
              <a:buSzPts val="2100"/>
              <a:buChar char="●"/>
            </a:pPr>
            <a:r>
              <a:rPr lang="en" sz="2100"/>
              <a:t>Max. Velocity: </a:t>
            </a:r>
            <a:endParaRPr sz="2100"/>
          </a:p>
          <a:p>
            <a:pPr marL="914400" lvl="1" indent="-361950" algn="l" rtl="0">
              <a:spcBef>
                <a:spcPts val="0"/>
              </a:spcBef>
              <a:spcAft>
                <a:spcPts val="0"/>
              </a:spcAft>
              <a:buSzPts val="2100"/>
              <a:buChar char="○"/>
            </a:pPr>
            <a:r>
              <a:rPr lang="en" sz="2100" i="1"/>
              <a:t>U</a:t>
            </a:r>
            <a:r>
              <a:rPr lang="en" sz="1500" i="1"/>
              <a:t>max</a:t>
            </a:r>
            <a:r>
              <a:rPr lang="en" sz="2100"/>
              <a:t> = 1,230 ft/s</a:t>
            </a:r>
            <a:endParaRPr sz="2100"/>
          </a:p>
          <a:p>
            <a:pPr marL="457200" lvl="0" indent="-361950" algn="l" rtl="0">
              <a:spcBef>
                <a:spcPts val="0"/>
              </a:spcBef>
              <a:spcAft>
                <a:spcPts val="0"/>
              </a:spcAft>
              <a:buSzPts val="2100"/>
              <a:buChar char="●"/>
            </a:pPr>
            <a:r>
              <a:rPr lang="en" sz="2100"/>
              <a:t>Est. Divergence Velocity*:</a:t>
            </a:r>
            <a:endParaRPr sz="2100"/>
          </a:p>
          <a:p>
            <a:pPr marL="914400" lvl="1" indent="-361950" algn="l" rtl="0">
              <a:spcBef>
                <a:spcPts val="0"/>
              </a:spcBef>
              <a:spcAft>
                <a:spcPts val="0"/>
              </a:spcAft>
              <a:buSzPts val="2100"/>
              <a:buChar char="○"/>
            </a:pPr>
            <a:r>
              <a:rPr lang="en" sz="2100" i="1"/>
              <a:t>U</a:t>
            </a:r>
            <a:r>
              <a:rPr lang="en" sz="1500" i="1"/>
              <a:t>div</a:t>
            </a:r>
            <a:r>
              <a:rPr lang="en" sz="2100"/>
              <a:t> = 2,630 ft/s</a:t>
            </a:r>
            <a:endParaRPr sz="2100"/>
          </a:p>
          <a:p>
            <a:pPr marL="457200" lvl="0" indent="-361950" algn="l" rtl="0">
              <a:spcBef>
                <a:spcPts val="0"/>
              </a:spcBef>
              <a:spcAft>
                <a:spcPts val="0"/>
              </a:spcAft>
              <a:buSzPts val="2100"/>
              <a:buChar char="●"/>
            </a:pPr>
            <a:r>
              <a:rPr lang="en" sz="2100"/>
              <a:t>Est. Flutter Velocity*: </a:t>
            </a:r>
            <a:endParaRPr sz="2100"/>
          </a:p>
          <a:p>
            <a:pPr marL="914400" lvl="1" indent="-361950" algn="l" rtl="0">
              <a:spcBef>
                <a:spcPts val="0"/>
              </a:spcBef>
              <a:spcAft>
                <a:spcPts val="0"/>
              </a:spcAft>
              <a:buSzPts val="2100"/>
              <a:buChar char="○"/>
            </a:pPr>
            <a:r>
              <a:rPr lang="en" sz="2100"/>
              <a:t>4,140 ft/s</a:t>
            </a:r>
            <a:endParaRPr sz="2100"/>
          </a:p>
          <a:p>
            <a:pPr marL="457200" lvl="0" indent="-361950" algn="l" rtl="0">
              <a:spcBef>
                <a:spcPts val="0"/>
              </a:spcBef>
              <a:spcAft>
                <a:spcPts val="0"/>
              </a:spcAft>
              <a:buSzPts val="2100"/>
              <a:buChar char="●"/>
            </a:pPr>
            <a:r>
              <a:rPr lang="en" sz="2100"/>
              <a:t>Max. AoA at Max Vel.*: </a:t>
            </a:r>
            <a:endParaRPr sz="2100"/>
          </a:p>
          <a:p>
            <a:pPr marL="914400" lvl="1" indent="-361950" algn="l" rtl="0">
              <a:spcBef>
                <a:spcPts val="0"/>
              </a:spcBef>
              <a:spcAft>
                <a:spcPts val="0"/>
              </a:spcAft>
              <a:buSzPts val="2100"/>
              <a:buChar char="○"/>
            </a:pPr>
            <a:r>
              <a:rPr lang="en" sz="2100"/>
              <a:t>50.0°</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500"/>
              <a:t>*Estimates from </a:t>
            </a:r>
            <a:r>
              <a:rPr lang="en" sz="1500" i="1"/>
              <a:t>AeroFinSim 5.7</a:t>
            </a:r>
            <a:endParaRPr sz="1500" i="1"/>
          </a:p>
        </p:txBody>
      </p:sp>
      <p:sp>
        <p:nvSpPr>
          <p:cNvPr id="370" name="Google Shape;370;p42"/>
          <p:cNvSpPr txBox="1"/>
          <p:nvPr/>
        </p:nvSpPr>
        <p:spPr>
          <a:xfrm>
            <a:off x="7339500" y="4647925"/>
            <a:ext cx="149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Values in Inches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body" idx="1"/>
          </p:nvPr>
        </p:nvSpPr>
        <p:spPr>
          <a:xfrm>
            <a:off x="-120175" y="1506725"/>
            <a:ext cx="4852200" cy="4770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Airframe </a:t>
            </a:r>
            <a:endParaRPr sz="1900"/>
          </a:p>
          <a:p>
            <a:pPr marL="914400" lvl="1" indent="-349250" algn="l" rtl="0">
              <a:spcBef>
                <a:spcPts val="0"/>
              </a:spcBef>
              <a:spcAft>
                <a:spcPts val="0"/>
              </a:spcAft>
              <a:buSzPts val="1900"/>
              <a:buChar char="○"/>
            </a:pPr>
            <a:r>
              <a:rPr lang="en" sz="1900"/>
              <a:t>25” Carbon Fiber Fin Can</a:t>
            </a:r>
            <a:endParaRPr sz="1900"/>
          </a:p>
          <a:p>
            <a:pPr marL="914400" lvl="1" indent="-349250" algn="l" rtl="0">
              <a:spcBef>
                <a:spcPts val="0"/>
              </a:spcBef>
              <a:spcAft>
                <a:spcPts val="0"/>
              </a:spcAft>
              <a:buSzPts val="1900"/>
              <a:buChar char="○"/>
            </a:pPr>
            <a:r>
              <a:rPr lang="en" sz="1900"/>
              <a:t>30” Fiberglass Upper Fin Can Section</a:t>
            </a:r>
            <a:endParaRPr sz="1900"/>
          </a:p>
          <a:p>
            <a:pPr marL="914400" lvl="1" indent="-349250" algn="l" rtl="0">
              <a:spcBef>
                <a:spcPts val="0"/>
              </a:spcBef>
              <a:spcAft>
                <a:spcPts val="0"/>
              </a:spcAft>
              <a:buSzPts val="1900"/>
              <a:buChar char="○"/>
            </a:pPr>
            <a:r>
              <a:rPr lang="en" sz="1900"/>
              <a:t>32” Fiberglass Recovery Section</a:t>
            </a:r>
            <a:endParaRPr sz="1900"/>
          </a:p>
          <a:p>
            <a:pPr marL="914400" lvl="1" indent="-349250" algn="l" rtl="0">
              <a:spcBef>
                <a:spcPts val="0"/>
              </a:spcBef>
              <a:spcAft>
                <a:spcPts val="0"/>
              </a:spcAft>
              <a:buSzPts val="1900"/>
              <a:buChar char="○"/>
            </a:pPr>
            <a:r>
              <a:rPr lang="en" sz="1900"/>
              <a:t>Planned StressTesting </a:t>
            </a:r>
            <a:endParaRPr sz="1900"/>
          </a:p>
          <a:p>
            <a:pPr marL="457200" lvl="0" indent="-349250" algn="l" rtl="0">
              <a:spcBef>
                <a:spcPts val="0"/>
              </a:spcBef>
              <a:spcAft>
                <a:spcPts val="0"/>
              </a:spcAft>
              <a:buSzPts val="1900"/>
              <a:buChar char="●"/>
            </a:pPr>
            <a:r>
              <a:rPr lang="en" sz="1900"/>
              <a:t>Fins</a:t>
            </a:r>
            <a:endParaRPr sz="1900"/>
          </a:p>
          <a:p>
            <a:pPr marL="914400" lvl="1" indent="-349250" algn="l" rtl="0">
              <a:spcBef>
                <a:spcPts val="0"/>
              </a:spcBef>
              <a:spcAft>
                <a:spcPts val="0"/>
              </a:spcAft>
              <a:buSzPts val="1900"/>
              <a:buChar char="○"/>
            </a:pPr>
            <a:r>
              <a:rPr lang="en" sz="1900"/>
              <a:t>3/16” G10 Plate </a:t>
            </a:r>
            <a:endParaRPr sz="1900"/>
          </a:p>
          <a:p>
            <a:pPr marL="457200" lvl="0" indent="-349250" algn="l" rtl="0">
              <a:spcBef>
                <a:spcPts val="0"/>
              </a:spcBef>
              <a:spcAft>
                <a:spcPts val="0"/>
              </a:spcAft>
              <a:buSzPts val="1900"/>
              <a:buChar char="●"/>
            </a:pPr>
            <a:r>
              <a:rPr lang="en" sz="1900"/>
              <a:t>SRAD Nosecone</a:t>
            </a:r>
            <a:endParaRPr sz="1900"/>
          </a:p>
          <a:p>
            <a:pPr marL="914400" lvl="1" indent="-349250" algn="l" rtl="0">
              <a:spcBef>
                <a:spcPts val="0"/>
              </a:spcBef>
              <a:spcAft>
                <a:spcPts val="0"/>
              </a:spcAft>
              <a:buSzPts val="1900"/>
              <a:buChar char="○"/>
            </a:pPr>
            <a:r>
              <a:rPr lang="en" sz="1900"/>
              <a:t>Fiberglass sleeve over 3D Printed positive mold. </a:t>
            </a:r>
            <a:endParaRPr sz="1900"/>
          </a:p>
          <a:p>
            <a:pPr marL="914400" lvl="1" indent="-349250" algn="l" rtl="0">
              <a:spcBef>
                <a:spcPts val="0"/>
              </a:spcBef>
              <a:spcAft>
                <a:spcPts val="0"/>
              </a:spcAft>
              <a:buSzPts val="1900"/>
              <a:buChar char="○"/>
            </a:pPr>
            <a:r>
              <a:rPr lang="en" sz="1900"/>
              <a:t>Aluminum Tip </a:t>
            </a:r>
            <a:endParaRPr sz="1900"/>
          </a:p>
        </p:txBody>
      </p:sp>
      <p:sp>
        <p:nvSpPr>
          <p:cNvPr id="376" name="Google Shape;376;p43"/>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Composite Manufacturing</a:t>
            </a:r>
            <a:endParaRPr/>
          </a:p>
        </p:txBody>
      </p:sp>
      <p:sp>
        <p:nvSpPr>
          <p:cNvPr id="377" name="Google Shape;377;p4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78" name="Google Shape;378;p43"/>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Andrew Bean </a:t>
            </a:r>
            <a:endParaRPr/>
          </a:p>
        </p:txBody>
      </p:sp>
      <p:pic>
        <p:nvPicPr>
          <p:cNvPr id="379" name="Google Shape;379;p43"/>
          <p:cNvPicPr preferRelativeResize="0"/>
          <p:nvPr/>
        </p:nvPicPr>
        <p:blipFill rotWithShape="1">
          <a:blip r:embed="rId3">
            <a:alphaModFix/>
          </a:blip>
          <a:srcRect r="12937"/>
          <a:stretch/>
        </p:blipFill>
        <p:spPr>
          <a:xfrm>
            <a:off x="6961175" y="2206775"/>
            <a:ext cx="2059976" cy="3165501"/>
          </a:xfrm>
          <a:prstGeom prst="rect">
            <a:avLst/>
          </a:prstGeom>
          <a:noFill/>
          <a:ln>
            <a:noFill/>
          </a:ln>
        </p:spPr>
      </p:pic>
      <p:graphicFrame>
        <p:nvGraphicFramePr>
          <p:cNvPr id="380" name="Google Shape;380;p43"/>
          <p:cNvGraphicFramePr/>
          <p:nvPr/>
        </p:nvGraphicFramePr>
        <p:xfrm>
          <a:off x="4510300" y="1785463"/>
          <a:ext cx="2450875" cy="3912558"/>
        </p:xfrm>
        <a:graphic>
          <a:graphicData uri="http://schemas.openxmlformats.org/drawingml/2006/table">
            <a:tbl>
              <a:tblPr>
                <a:noFill/>
                <a:tableStyleId>{00818C06-8926-470F-BE7D-9D3C7C5E4758}</a:tableStyleId>
              </a:tblPr>
              <a:tblGrid>
                <a:gridCol w="836175">
                  <a:extLst>
                    <a:ext uri="{9D8B030D-6E8A-4147-A177-3AD203B41FA5}">
                      <a16:colId xmlns:a16="http://schemas.microsoft.com/office/drawing/2014/main" val="20000"/>
                    </a:ext>
                  </a:extLst>
                </a:gridCol>
                <a:gridCol w="785725">
                  <a:extLst>
                    <a:ext uri="{9D8B030D-6E8A-4147-A177-3AD203B41FA5}">
                      <a16:colId xmlns:a16="http://schemas.microsoft.com/office/drawing/2014/main" val="20001"/>
                    </a:ext>
                  </a:extLst>
                </a:gridCol>
                <a:gridCol w="828975">
                  <a:extLst>
                    <a:ext uri="{9D8B030D-6E8A-4147-A177-3AD203B41FA5}">
                      <a16:colId xmlns:a16="http://schemas.microsoft.com/office/drawing/2014/main" val="20002"/>
                    </a:ext>
                  </a:extLst>
                </a:gridCol>
              </a:tblGrid>
              <a:tr h="138850">
                <a:tc>
                  <a:txBody>
                    <a:bodyPr/>
                    <a:lstStyle/>
                    <a:p>
                      <a:pPr marL="0" lvl="0" indent="0" algn="l" rtl="0">
                        <a:lnSpc>
                          <a:spcPct val="115000"/>
                        </a:lnSpc>
                        <a:spcBef>
                          <a:spcPts val="0"/>
                        </a:spcBef>
                        <a:spcAft>
                          <a:spcPts val="0"/>
                        </a:spcAft>
                        <a:buNone/>
                      </a:pPr>
                      <a:r>
                        <a:rPr lang="en" sz="1000" b="1"/>
                        <a:t>Specs</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Carbon</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Fiberglass</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38850">
                <a:tc>
                  <a:txBody>
                    <a:bodyPr/>
                    <a:lstStyle/>
                    <a:p>
                      <a:pPr marL="0" lvl="0" indent="0" algn="l" rtl="0">
                        <a:lnSpc>
                          <a:spcPct val="115000"/>
                        </a:lnSpc>
                        <a:spcBef>
                          <a:spcPts val="0"/>
                        </a:spcBef>
                        <a:spcAft>
                          <a:spcPts val="0"/>
                        </a:spcAft>
                        <a:buNone/>
                      </a:pPr>
                      <a:r>
                        <a:rPr lang="en" sz="1000"/>
                        <a:t>Brand</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FibreGlast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FibreGlast</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8850">
                <a:tc>
                  <a:txBody>
                    <a:bodyPr/>
                    <a:lstStyle/>
                    <a:p>
                      <a:pPr marL="0" lvl="0" indent="0" algn="l" rtl="0">
                        <a:lnSpc>
                          <a:spcPct val="115000"/>
                        </a:lnSpc>
                        <a:spcBef>
                          <a:spcPts val="0"/>
                        </a:spcBef>
                        <a:spcAft>
                          <a:spcPts val="0"/>
                        </a:spcAft>
                        <a:buNone/>
                      </a:pPr>
                      <a:r>
                        <a:rPr lang="en" sz="1000"/>
                        <a:t>Fiber Material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Carbon fiber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Fiberglass</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8850">
                <a:tc>
                  <a:txBody>
                    <a:bodyPr/>
                    <a:lstStyle/>
                    <a:p>
                      <a:pPr marL="0" lvl="0" indent="0" algn="l" rtl="0">
                        <a:lnSpc>
                          <a:spcPct val="115000"/>
                        </a:lnSpc>
                        <a:spcBef>
                          <a:spcPts val="0"/>
                        </a:spcBef>
                        <a:spcAft>
                          <a:spcPts val="0"/>
                        </a:spcAft>
                        <a:buNone/>
                      </a:pPr>
                      <a:r>
                        <a:rPr lang="en" sz="1000"/>
                        <a:t>Weave</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3k 2x2 Twill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Plain Weave</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8850">
                <a:tc>
                  <a:txBody>
                    <a:bodyPr/>
                    <a:lstStyle/>
                    <a:p>
                      <a:pPr marL="0" lvl="0" indent="0" algn="l" rtl="0">
                        <a:lnSpc>
                          <a:spcPct val="115000"/>
                        </a:lnSpc>
                        <a:spcBef>
                          <a:spcPts val="0"/>
                        </a:spcBef>
                        <a:spcAft>
                          <a:spcPts val="0"/>
                        </a:spcAft>
                        <a:buNone/>
                      </a:pPr>
                      <a:r>
                        <a:rPr lang="en" sz="1000"/>
                        <a:t>Weight</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5.7-5.9 oz/yd^2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5.5-5.8 oz/yd^2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8850">
                <a:tc>
                  <a:txBody>
                    <a:bodyPr/>
                    <a:lstStyle/>
                    <a:p>
                      <a:pPr marL="0" lvl="0" indent="0" algn="l" rtl="0">
                        <a:lnSpc>
                          <a:spcPct val="115000"/>
                        </a:lnSpc>
                        <a:spcBef>
                          <a:spcPts val="0"/>
                        </a:spcBef>
                        <a:spcAft>
                          <a:spcPts val="0"/>
                        </a:spcAft>
                        <a:buNone/>
                      </a:pPr>
                      <a:r>
                        <a:rPr lang="en" sz="1000"/>
                        <a:t>Tensile Modulus</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33.6 MSI</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10.5 MSI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8850">
                <a:tc>
                  <a:txBody>
                    <a:bodyPr/>
                    <a:lstStyle/>
                    <a:p>
                      <a:pPr marL="0" lvl="0" indent="0" algn="l" rtl="0">
                        <a:lnSpc>
                          <a:spcPct val="115000"/>
                        </a:lnSpc>
                        <a:spcBef>
                          <a:spcPts val="0"/>
                        </a:spcBef>
                        <a:spcAft>
                          <a:spcPts val="0"/>
                        </a:spcAft>
                        <a:buNone/>
                      </a:pPr>
                      <a:r>
                        <a:rPr lang="en" sz="1000"/>
                        <a:t>Strength</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610 KSI (tensile)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70 lb/in (breaking)</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38850">
                <a:tc>
                  <a:txBody>
                    <a:bodyPr/>
                    <a:lstStyle/>
                    <a:p>
                      <a:pPr marL="0" lvl="0" indent="0" algn="l" rtl="0">
                        <a:lnSpc>
                          <a:spcPct val="115000"/>
                        </a:lnSpc>
                        <a:spcBef>
                          <a:spcPts val="0"/>
                        </a:spcBef>
                        <a:spcAft>
                          <a:spcPts val="0"/>
                        </a:spcAft>
                        <a:buNone/>
                      </a:pPr>
                      <a:r>
                        <a:rPr lang="en" sz="1000"/>
                        <a:t>Layer Thickness</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.012"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.007"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666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166625">
                <a:tc>
                  <a:txBody>
                    <a:bodyPr/>
                    <a:lstStyle/>
                    <a:p>
                      <a:pPr marL="0" lvl="0" indent="0" algn="l" rtl="0">
                        <a:lnSpc>
                          <a:spcPct val="115000"/>
                        </a:lnSpc>
                        <a:spcBef>
                          <a:spcPts val="0"/>
                        </a:spcBef>
                        <a:spcAft>
                          <a:spcPts val="0"/>
                        </a:spcAft>
                        <a:buNone/>
                      </a:pPr>
                      <a:r>
                        <a:rPr lang="en" sz="1000" b="1"/>
                        <a:t>Specs</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Epoxy</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166625">
                <a:tc>
                  <a:txBody>
                    <a:bodyPr/>
                    <a:lstStyle/>
                    <a:p>
                      <a:pPr marL="0" lvl="0" indent="0" algn="l" rtl="0">
                        <a:lnSpc>
                          <a:spcPct val="115000"/>
                        </a:lnSpc>
                        <a:spcBef>
                          <a:spcPts val="0"/>
                        </a:spcBef>
                        <a:spcAft>
                          <a:spcPts val="0"/>
                        </a:spcAft>
                        <a:buNone/>
                      </a:pPr>
                      <a:r>
                        <a:rPr lang="en" sz="1000"/>
                        <a:t>Brand</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West System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166625">
                <a:tc>
                  <a:txBody>
                    <a:bodyPr/>
                    <a:lstStyle/>
                    <a:p>
                      <a:pPr marL="0" lvl="0" indent="0" algn="l" rtl="0">
                        <a:lnSpc>
                          <a:spcPct val="115000"/>
                        </a:lnSpc>
                        <a:spcBef>
                          <a:spcPts val="0"/>
                        </a:spcBef>
                        <a:spcAft>
                          <a:spcPts val="0"/>
                        </a:spcAft>
                        <a:buNone/>
                      </a:pPr>
                      <a:r>
                        <a:rPr lang="en" sz="1000"/>
                        <a:t>Epoxy Name</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105 Epoxy Resin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166625">
                <a:tc>
                  <a:txBody>
                    <a:bodyPr/>
                    <a:lstStyle/>
                    <a:p>
                      <a:pPr marL="0" lvl="0" indent="0" algn="l" rtl="0">
                        <a:lnSpc>
                          <a:spcPct val="115000"/>
                        </a:lnSpc>
                        <a:spcBef>
                          <a:spcPts val="0"/>
                        </a:spcBef>
                        <a:spcAft>
                          <a:spcPts val="0"/>
                        </a:spcAft>
                        <a:buNone/>
                      </a:pPr>
                      <a:r>
                        <a:rPr lang="en" sz="1000"/>
                        <a:t>Hardener Name</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206 Hardener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Air brake Design</a:t>
            </a:r>
            <a:endParaRPr/>
          </a:p>
        </p:txBody>
      </p:sp>
      <p:sp>
        <p:nvSpPr>
          <p:cNvPr id="386" name="Google Shape;386;p4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87" name="Google Shape;387;p4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Andrew Bean </a:t>
            </a:r>
            <a:endParaRPr/>
          </a:p>
        </p:txBody>
      </p:sp>
      <p:pic>
        <p:nvPicPr>
          <p:cNvPr id="388" name="Google Shape;388;p44"/>
          <p:cNvPicPr preferRelativeResize="0"/>
          <p:nvPr/>
        </p:nvPicPr>
        <p:blipFill>
          <a:blip r:embed="rId3">
            <a:alphaModFix/>
          </a:blip>
          <a:stretch>
            <a:fillRect/>
          </a:stretch>
        </p:blipFill>
        <p:spPr>
          <a:xfrm>
            <a:off x="5763475" y="3877975"/>
            <a:ext cx="3257675" cy="2295150"/>
          </a:xfrm>
          <a:prstGeom prst="rect">
            <a:avLst/>
          </a:prstGeom>
          <a:noFill/>
          <a:ln>
            <a:noFill/>
          </a:ln>
        </p:spPr>
      </p:pic>
      <p:pic>
        <p:nvPicPr>
          <p:cNvPr id="389" name="Google Shape;389;p44"/>
          <p:cNvPicPr preferRelativeResize="0"/>
          <p:nvPr/>
        </p:nvPicPr>
        <p:blipFill>
          <a:blip r:embed="rId4">
            <a:alphaModFix/>
          </a:blip>
          <a:stretch>
            <a:fillRect/>
          </a:stretch>
        </p:blipFill>
        <p:spPr>
          <a:xfrm>
            <a:off x="2960300" y="3475050"/>
            <a:ext cx="2803175" cy="2742574"/>
          </a:xfrm>
          <a:prstGeom prst="rect">
            <a:avLst/>
          </a:prstGeom>
          <a:noFill/>
          <a:ln>
            <a:noFill/>
          </a:ln>
        </p:spPr>
      </p:pic>
      <p:pic>
        <p:nvPicPr>
          <p:cNvPr id="390" name="Google Shape;390;p44"/>
          <p:cNvPicPr preferRelativeResize="0"/>
          <p:nvPr/>
        </p:nvPicPr>
        <p:blipFill>
          <a:blip r:embed="rId5">
            <a:alphaModFix/>
          </a:blip>
          <a:stretch>
            <a:fillRect/>
          </a:stretch>
        </p:blipFill>
        <p:spPr>
          <a:xfrm>
            <a:off x="502950" y="3475050"/>
            <a:ext cx="2709418" cy="2742576"/>
          </a:xfrm>
          <a:prstGeom prst="rect">
            <a:avLst/>
          </a:prstGeom>
          <a:noFill/>
          <a:ln>
            <a:noFill/>
          </a:ln>
        </p:spPr>
      </p:pic>
      <p:sp>
        <p:nvSpPr>
          <p:cNvPr id="391" name="Google Shape;391;p44"/>
          <p:cNvSpPr txBox="1"/>
          <p:nvPr/>
        </p:nvSpPr>
        <p:spPr>
          <a:xfrm>
            <a:off x="631525" y="1667625"/>
            <a:ext cx="50424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t>Linear actuator pushes plate above motor casing</a:t>
            </a:r>
            <a:endParaRPr sz="1600"/>
          </a:p>
          <a:p>
            <a:pPr marL="457200" lvl="0" indent="-330200" algn="l" rtl="0">
              <a:spcBef>
                <a:spcPts val="0"/>
              </a:spcBef>
              <a:spcAft>
                <a:spcPts val="0"/>
              </a:spcAft>
              <a:buSzPts val="1600"/>
              <a:buChar char="●"/>
            </a:pPr>
            <a:r>
              <a:rPr lang="en" sz="1600"/>
              <a:t>Rod pushes hinges outward causing flap to protrude outward</a:t>
            </a:r>
            <a:endParaRPr sz="1600"/>
          </a:p>
          <a:p>
            <a:pPr marL="457200" lvl="0" indent="-330200" algn="l" rtl="0">
              <a:spcBef>
                <a:spcPts val="0"/>
              </a:spcBef>
              <a:spcAft>
                <a:spcPts val="0"/>
              </a:spcAft>
              <a:buSzPts val="1600"/>
              <a:buChar char="●"/>
            </a:pPr>
            <a:r>
              <a:rPr lang="en" sz="1600"/>
              <a:t>Actuator controlled by control design in flight computer</a:t>
            </a:r>
            <a:endParaRPr sz="1600"/>
          </a:p>
          <a:p>
            <a:pPr marL="457200" lvl="0" indent="-330200" algn="l" rtl="0">
              <a:spcBef>
                <a:spcPts val="0"/>
              </a:spcBef>
              <a:spcAft>
                <a:spcPts val="0"/>
              </a:spcAft>
              <a:buSzPts val="1600"/>
              <a:buChar char="●"/>
            </a:pPr>
            <a:r>
              <a:rPr lang="en" sz="1600"/>
              <a:t>Flap will fluctuate in and out to slow down rocket as desired</a:t>
            </a:r>
            <a:endParaRPr sz="1600"/>
          </a:p>
        </p:txBody>
      </p:sp>
      <p:pic>
        <p:nvPicPr>
          <p:cNvPr id="392" name="Google Shape;392;p44"/>
          <p:cNvPicPr preferRelativeResize="0"/>
          <p:nvPr/>
        </p:nvPicPr>
        <p:blipFill>
          <a:blip r:embed="rId6">
            <a:alphaModFix/>
          </a:blip>
          <a:stretch>
            <a:fillRect/>
          </a:stretch>
        </p:blipFill>
        <p:spPr>
          <a:xfrm>
            <a:off x="5969926" y="1570075"/>
            <a:ext cx="2155500" cy="215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Air Brake Controller Design</a:t>
            </a:r>
            <a:endParaRPr/>
          </a:p>
        </p:txBody>
      </p:sp>
      <p:sp>
        <p:nvSpPr>
          <p:cNvPr id="398" name="Google Shape;398;p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99" name="Google Shape;399;p45"/>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Khalid</a:t>
            </a:r>
            <a:endParaRPr/>
          </a:p>
        </p:txBody>
      </p:sp>
      <p:sp>
        <p:nvSpPr>
          <p:cNvPr id="400" name="Google Shape;400;p45"/>
          <p:cNvSpPr txBox="1"/>
          <p:nvPr/>
        </p:nvSpPr>
        <p:spPr>
          <a:xfrm>
            <a:off x="692700" y="1506675"/>
            <a:ext cx="7184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500"/>
          </a:p>
        </p:txBody>
      </p:sp>
      <p:pic>
        <p:nvPicPr>
          <p:cNvPr id="401" name="Google Shape;401;p45"/>
          <p:cNvPicPr preferRelativeResize="0"/>
          <p:nvPr/>
        </p:nvPicPr>
        <p:blipFill>
          <a:blip r:embed="rId3">
            <a:alphaModFix/>
          </a:blip>
          <a:stretch>
            <a:fillRect/>
          </a:stretch>
        </p:blipFill>
        <p:spPr>
          <a:xfrm>
            <a:off x="2973200" y="2266963"/>
            <a:ext cx="3756660" cy="1444869"/>
          </a:xfrm>
          <a:prstGeom prst="rect">
            <a:avLst/>
          </a:prstGeom>
          <a:noFill/>
          <a:ln>
            <a:noFill/>
          </a:ln>
        </p:spPr>
      </p:pic>
      <p:pic>
        <p:nvPicPr>
          <p:cNvPr id="402" name="Google Shape;402;p45"/>
          <p:cNvPicPr preferRelativeResize="0"/>
          <p:nvPr/>
        </p:nvPicPr>
        <p:blipFill>
          <a:blip r:embed="rId4">
            <a:alphaModFix/>
          </a:blip>
          <a:stretch>
            <a:fillRect/>
          </a:stretch>
        </p:blipFill>
        <p:spPr>
          <a:xfrm>
            <a:off x="6861375" y="2574063"/>
            <a:ext cx="1855660" cy="830675"/>
          </a:xfrm>
          <a:prstGeom prst="rect">
            <a:avLst/>
          </a:prstGeom>
          <a:noFill/>
          <a:ln>
            <a:noFill/>
          </a:ln>
        </p:spPr>
      </p:pic>
      <p:pic>
        <p:nvPicPr>
          <p:cNvPr id="403" name="Google Shape;403;p45"/>
          <p:cNvPicPr preferRelativeResize="0"/>
          <p:nvPr/>
        </p:nvPicPr>
        <p:blipFill>
          <a:blip r:embed="rId5">
            <a:alphaModFix/>
          </a:blip>
          <a:stretch>
            <a:fillRect/>
          </a:stretch>
        </p:blipFill>
        <p:spPr>
          <a:xfrm>
            <a:off x="2823200" y="4120264"/>
            <a:ext cx="3497580" cy="552249"/>
          </a:xfrm>
          <a:prstGeom prst="rect">
            <a:avLst/>
          </a:prstGeom>
          <a:noFill/>
          <a:ln>
            <a:noFill/>
          </a:ln>
        </p:spPr>
      </p:pic>
      <p:pic>
        <p:nvPicPr>
          <p:cNvPr id="404" name="Google Shape;404;p45"/>
          <p:cNvPicPr preferRelativeResize="0"/>
          <p:nvPr/>
        </p:nvPicPr>
        <p:blipFill>
          <a:blip r:embed="rId6">
            <a:alphaModFix/>
          </a:blip>
          <a:stretch>
            <a:fillRect/>
          </a:stretch>
        </p:blipFill>
        <p:spPr>
          <a:xfrm>
            <a:off x="5384550" y="4953663"/>
            <a:ext cx="2683908" cy="575123"/>
          </a:xfrm>
          <a:prstGeom prst="rect">
            <a:avLst/>
          </a:prstGeom>
          <a:noFill/>
          <a:ln>
            <a:noFill/>
          </a:ln>
        </p:spPr>
      </p:pic>
      <p:sp>
        <p:nvSpPr>
          <p:cNvPr id="405" name="Google Shape;405;p45"/>
          <p:cNvSpPr txBox="1"/>
          <p:nvPr/>
        </p:nvSpPr>
        <p:spPr>
          <a:xfrm>
            <a:off x="2403225" y="5665575"/>
            <a:ext cx="6531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600"/>
          </a:p>
        </p:txBody>
      </p:sp>
      <p:pic>
        <p:nvPicPr>
          <p:cNvPr id="406" name="Google Shape;406;p45"/>
          <p:cNvPicPr preferRelativeResize="0"/>
          <p:nvPr/>
        </p:nvPicPr>
        <p:blipFill>
          <a:blip r:embed="rId7">
            <a:alphaModFix/>
          </a:blip>
          <a:stretch>
            <a:fillRect/>
          </a:stretch>
        </p:blipFill>
        <p:spPr>
          <a:xfrm>
            <a:off x="692709" y="1506675"/>
            <a:ext cx="1710513" cy="3240973"/>
          </a:xfrm>
          <a:prstGeom prst="rect">
            <a:avLst/>
          </a:prstGeom>
          <a:noFill/>
          <a:ln>
            <a:noFill/>
          </a:ln>
        </p:spPr>
      </p:pic>
      <p:sp>
        <p:nvSpPr>
          <p:cNvPr id="407" name="Google Shape;407;p45"/>
          <p:cNvSpPr txBox="1"/>
          <p:nvPr/>
        </p:nvSpPr>
        <p:spPr>
          <a:xfrm>
            <a:off x="2857550" y="4574138"/>
            <a:ext cx="210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08" name="Google Shape;408;p45"/>
          <p:cNvPicPr preferRelativeResize="0"/>
          <p:nvPr/>
        </p:nvPicPr>
        <p:blipFill>
          <a:blip r:embed="rId8">
            <a:alphaModFix/>
          </a:blip>
          <a:stretch>
            <a:fillRect/>
          </a:stretch>
        </p:blipFill>
        <p:spPr>
          <a:xfrm>
            <a:off x="1255550" y="4851675"/>
            <a:ext cx="1772964" cy="10264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6"/>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Air Brake Controller Design</a:t>
            </a:r>
            <a:endParaRPr/>
          </a:p>
        </p:txBody>
      </p:sp>
      <p:sp>
        <p:nvSpPr>
          <p:cNvPr id="414" name="Google Shape;414;p46"/>
          <p:cNvSpPr txBox="1">
            <a:spLocks noGrp="1"/>
          </p:cNvSpPr>
          <p:nvPr>
            <p:ph type="body" idx="1"/>
          </p:nvPr>
        </p:nvSpPr>
        <p:spPr>
          <a:xfrm>
            <a:off x="311700" y="1692100"/>
            <a:ext cx="8520600" cy="4525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i="1">
                <a:solidFill>
                  <a:schemeClr val="dk1"/>
                </a:solidFill>
              </a:rPr>
              <a:t>Feedback Linearisation Controller</a:t>
            </a:r>
            <a:endParaRPr sz="1600" i="1">
              <a:solidFill>
                <a:schemeClr val="dk1"/>
              </a:solidFill>
            </a:endParaRPr>
          </a:p>
          <a:p>
            <a:pPr marL="0" lvl="0" indent="0" algn="l" rtl="0">
              <a:lnSpc>
                <a:spcPct val="100000"/>
              </a:lnSpc>
              <a:spcBef>
                <a:spcPts val="0"/>
              </a:spcBef>
              <a:spcAft>
                <a:spcPts val="0"/>
              </a:spcAft>
              <a:buNone/>
            </a:pPr>
            <a:endParaRPr sz="1600" i="1">
              <a:solidFill>
                <a:schemeClr val="dk1"/>
              </a:solidFill>
            </a:endParaRPr>
          </a:p>
          <a:p>
            <a:pPr marL="0" lvl="0" indent="0" algn="l" rtl="0">
              <a:lnSpc>
                <a:spcPct val="100000"/>
              </a:lnSpc>
              <a:spcBef>
                <a:spcPts val="0"/>
              </a:spcBef>
              <a:spcAft>
                <a:spcPts val="0"/>
              </a:spcAft>
              <a:buNone/>
            </a:pPr>
            <a:endParaRPr sz="1000" i="1">
              <a:solidFill>
                <a:schemeClr val="dk1"/>
              </a:solidFill>
            </a:endParaRPr>
          </a:p>
          <a:p>
            <a:pPr marL="0" lvl="0" indent="0" algn="l" rtl="0">
              <a:lnSpc>
                <a:spcPct val="100000"/>
              </a:lnSpc>
              <a:spcBef>
                <a:spcPts val="0"/>
              </a:spcBef>
              <a:spcAft>
                <a:spcPts val="0"/>
              </a:spcAft>
              <a:buNone/>
            </a:pPr>
            <a:endParaRPr sz="1600" i="1">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i="1">
                <a:solidFill>
                  <a:schemeClr val="dk1"/>
                </a:solidFill>
              </a:rPr>
              <a:t>PD controller</a:t>
            </a:r>
            <a:r>
              <a:rPr lang="en" sz="1600">
                <a:solidFill>
                  <a:schemeClr val="dk1"/>
                </a:solidFill>
              </a:rPr>
              <a:t> with transformed input, w</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a:solidFill>
                  <a:schemeClr val="dk1"/>
                </a:solidFill>
              </a:rPr>
              <a:t>An added </a:t>
            </a:r>
            <a:r>
              <a:rPr lang="en" sz="1600" i="1">
                <a:solidFill>
                  <a:schemeClr val="dk1"/>
                </a:solidFill>
              </a:rPr>
              <a:t>Integral action</a:t>
            </a:r>
            <a:r>
              <a:rPr lang="en" sz="1600">
                <a:solidFill>
                  <a:schemeClr val="dk1"/>
                </a:solidFill>
              </a:rPr>
              <a:t> will ensure zero tracking error and robustness</a:t>
            </a: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i="1">
              <a:solidFill>
                <a:schemeClr val="dk1"/>
              </a:solidFill>
            </a:endParaRPr>
          </a:p>
          <a:p>
            <a:pPr marL="0" lvl="0" indent="0" algn="l" rtl="0">
              <a:spcBef>
                <a:spcPts val="0"/>
              </a:spcBef>
              <a:spcAft>
                <a:spcPts val="1600"/>
              </a:spcAft>
              <a:buNone/>
            </a:pPr>
            <a:endParaRPr/>
          </a:p>
        </p:txBody>
      </p:sp>
      <p:sp>
        <p:nvSpPr>
          <p:cNvPr id="415" name="Google Shape;415;p4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16" name="Google Shape;416;p46"/>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Khalid</a:t>
            </a:r>
            <a:endParaRPr/>
          </a:p>
        </p:txBody>
      </p:sp>
      <p:pic>
        <p:nvPicPr>
          <p:cNvPr id="417" name="Google Shape;417;p46"/>
          <p:cNvPicPr preferRelativeResize="0"/>
          <p:nvPr/>
        </p:nvPicPr>
        <p:blipFill>
          <a:blip r:embed="rId3">
            <a:alphaModFix/>
          </a:blip>
          <a:stretch>
            <a:fillRect/>
          </a:stretch>
        </p:blipFill>
        <p:spPr>
          <a:xfrm>
            <a:off x="2823200" y="3234692"/>
            <a:ext cx="3497579" cy="388620"/>
          </a:xfrm>
          <a:prstGeom prst="rect">
            <a:avLst/>
          </a:prstGeom>
          <a:noFill/>
          <a:ln>
            <a:noFill/>
          </a:ln>
        </p:spPr>
      </p:pic>
      <p:pic>
        <p:nvPicPr>
          <p:cNvPr id="418" name="Google Shape;418;p46"/>
          <p:cNvPicPr preferRelativeResize="0"/>
          <p:nvPr/>
        </p:nvPicPr>
        <p:blipFill>
          <a:blip r:embed="rId4">
            <a:alphaModFix/>
          </a:blip>
          <a:stretch>
            <a:fillRect/>
          </a:stretch>
        </p:blipFill>
        <p:spPr>
          <a:xfrm>
            <a:off x="2823200" y="4514295"/>
            <a:ext cx="3497583" cy="3886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Controller Design Considerations</a:t>
            </a:r>
            <a:endParaRPr/>
          </a:p>
          <a:p>
            <a:pPr marL="0" lvl="0" indent="0" algn="l" rtl="0">
              <a:spcBef>
                <a:spcPts val="0"/>
              </a:spcBef>
              <a:spcAft>
                <a:spcPts val="0"/>
              </a:spcAft>
              <a:buNone/>
            </a:pPr>
            <a:endParaRPr/>
          </a:p>
        </p:txBody>
      </p:sp>
      <p:sp>
        <p:nvSpPr>
          <p:cNvPr id="424" name="Google Shape;424;p4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25" name="Google Shape;425;p47"/>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Khalid</a:t>
            </a:r>
            <a:endParaRPr/>
          </a:p>
        </p:txBody>
      </p:sp>
      <p:sp>
        <p:nvSpPr>
          <p:cNvPr id="426" name="Google Shape;426;p47"/>
          <p:cNvSpPr txBox="1"/>
          <p:nvPr/>
        </p:nvSpPr>
        <p:spPr>
          <a:xfrm>
            <a:off x="692700" y="1506675"/>
            <a:ext cx="503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7" name="Google Shape;427;p47"/>
          <p:cNvSpPr txBox="1"/>
          <p:nvPr/>
        </p:nvSpPr>
        <p:spPr>
          <a:xfrm>
            <a:off x="813950" y="1766450"/>
            <a:ext cx="6684900" cy="31092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SzPts val="1900"/>
              <a:buChar char="●"/>
            </a:pPr>
            <a:r>
              <a:rPr lang="en" sz="1900" u="sng"/>
              <a:t>Stability</a:t>
            </a:r>
            <a:r>
              <a:rPr lang="en" sz="1900"/>
              <a:t> of closed-loop system</a:t>
            </a:r>
            <a:endParaRPr sz="1900"/>
          </a:p>
          <a:p>
            <a:pPr marL="457200" lvl="0" indent="-349250" algn="l" rtl="0">
              <a:lnSpc>
                <a:spcPct val="150000"/>
              </a:lnSpc>
              <a:spcBef>
                <a:spcPts val="0"/>
              </a:spcBef>
              <a:spcAft>
                <a:spcPts val="0"/>
              </a:spcAft>
              <a:buSzPts val="1900"/>
              <a:buChar char="●"/>
            </a:pPr>
            <a:r>
              <a:rPr lang="en" sz="1900"/>
              <a:t>Ability to </a:t>
            </a:r>
            <a:r>
              <a:rPr lang="en" sz="1900" u="sng"/>
              <a:t>track setpoint</a:t>
            </a:r>
            <a:r>
              <a:rPr lang="en" sz="1900"/>
              <a:t> without zero steady-state error</a:t>
            </a:r>
            <a:endParaRPr sz="1900"/>
          </a:p>
          <a:p>
            <a:pPr marL="457200" lvl="0" indent="-349250" algn="l" rtl="0">
              <a:lnSpc>
                <a:spcPct val="150000"/>
              </a:lnSpc>
              <a:spcBef>
                <a:spcPts val="0"/>
              </a:spcBef>
              <a:spcAft>
                <a:spcPts val="0"/>
              </a:spcAft>
              <a:buSzPts val="1900"/>
              <a:buChar char="●"/>
            </a:pPr>
            <a:r>
              <a:rPr lang="en" sz="1900" b="1"/>
              <a:t>No overshoot</a:t>
            </a:r>
            <a:r>
              <a:rPr lang="en" sz="1900"/>
              <a:t>!</a:t>
            </a:r>
            <a:endParaRPr sz="1900"/>
          </a:p>
          <a:p>
            <a:pPr marL="457200" lvl="0" indent="-349250" algn="l" rtl="0">
              <a:lnSpc>
                <a:spcPct val="150000"/>
              </a:lnSpc>
              <a:spcBef>
                <a:spcPts val="0"/>
              </a:spcBef>
              <a:spcAft>
                <a:spcPts val="0"/>
              </a:spcAft>
              <a:buSzPts val="1900"/>
              <a:buChar char="●"/>
            </a:pPr>
            <a:r>
              <a:rPr lang="en" sz="1900"/>
              <a:t>Settling time within time-to-apogee</a:t>
            </a:r>
            <a:endParaRPr sz="1900"/>
          </a:p>
          <a:p>
            <a:pPr marL="457200" lvl="0" indent="-349250" algn="l" rtl="0">
              <a:lnSpc>
                <a:spcPct val="150000"/>
              </a:lnSpc>
              <a:spcBef>
                <a:spcPts val="0"/>
              </a:spcBef>
              <a:spcAft>
                <a:spcPts val="0"/>
              </a:spcAft>
              <a:buSzPts val="1900"/>
              <a:buChar char="●"/>
            </a:pPr>
            <a:r>
              <a:rPr lang="en" sz="1900"/>
              <a:t>Robustness</a:t>
            </a:r>
            <a:endParaRPr sz="1900"/>
          </a:p>
          <a:p>
            <a:pPr marL="914400" lvl="1" indent="-349250" algn="l" rtl="0">
              <a:lnSpc>
                <a:spcPct val="150000"/>
              </a:lnSpc>
              <a:spcBef>
                <a:spcPts val="0"/>
              </a:spcBef>
              <a:spcAft>
                <a:spcPts val="0"/>
              </a:spcAft>
              <a:buSzPts val="1900"/>
              <a:buChar char="○"/>
            </a:pPr>
            <a:r>
              <a:rPr lang="en" sz="1900"/>
              <a:t>Disturbance rejection</a:t>
            </a:r>
            <a:endParaRPr sz="1900"/>
          </a:p>
          <a:p>
            <a:pPr marL="914400" lvl="1" indent="-349250" algn="l" rtl="0">
              <a:lnSpc>
                <a:spcPct val="150000"/>
              </a:lnSpc>
              <a:spcBef>
                <a:spcPts val="0"/>
              </a:spcBef>
              <a:spcAft>
                <a:spcPts val="0"/>
              </a:spcAft>
              <a:buSzPts val="1900"/>
              <a:buChar char="○"/>
            </a:pPr>
            <a:r>
              <a:rPr lang="en" sz="1900"/>
              <a:t>Noise cancellation</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Modelling and Validation</a:t>
            </a:r>
            <a:endParaRPr/>
          </a:p>
          <a:p>
            <a:pPr marL="0" lvl="0" indent="0" algn="l" rtl="0">
              <a:spcBef>
                <a:spcPts val="0"/>
              </a:spcBef>
              <a:spcAft>
                <a:spcPts val="0"/>
              </a:spcAft>
              <a:buNone/>
            </a:pPr>
            <a:endParaRPr/>
          </a:p>
        </p:txBody>
      </p:sp>
      <p:sp>
        <p:nvSpPr>
          <p:cNvPr id="433" name="Google Shape;433;p4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34" name="Google Shape;434;p48"/>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Khalid</a:t>
            </a:r>
            <a:endParaRPr/>
          </a:p>
        </p:txBody>
      </p:sp>
      <p:sp>
        <p:nvSpPr>
          <p:cNvPr id="435" name="Google Shape;435;p48"/>
          <p:cNvSpPr txBox="1"/>
          <p:nvPr/>
        </p:nvSpPr>
        <p:spPr>
          <a:xfrm>
            <a:off x="692700" y="1506675"/>
            <a:ext cx="503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6" name="Google Shape;436;p48"/>
          <p:cNvSpPr txBox="1"/>
          <p:nvPr/>
        </p:nvSpPr>
        <p:spPr>
          <a:xfrm>
            <a:off x="813950" y="1506675"/>
            <a:ext cx="7794900" cy="43641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SzPts val="1600"/>
              <a:buChar char="●"/>
            </a:pPr>
            <a:r>
              <a:rPr lang="en" sz="1600"/>
              <a:t>Aerodynamic </a:t>
            </a:r>
            <a:r>
              <a:rPr lang="en" sz="1600" b="1"/>
              <a:t>drag modelling</a:t>
            </a:r>
            <a:r>
              <a:rPr lang="en" sz="1600"/>
              <a:t> - d(h,v)</a:t>
            </a:r>
            <a:endParaRPr sz="1600"/>
          </a:p>
          <a:p>
            <a:pPr marL="914400" lvl="1" indent="-330200" algn="l" rtl="0">
              <a:lnSpc>
                <a:spcPct val="150000"/>
              </a:lnSpc>
              <a:spcBef>
                <a:spcPts val="0"/>
              </a:spcBef>
              <a:spcAft>
                <a:spcPts val="0"/>
              </a:spcAft>
              <a:buSzPts val="1600"/>
              <a:buChar char="○"/>
            </a:pPr>
            <a:r>
              <a:rPr lang="en" sz="1600"/>
              <a:t>CFD using </a:t>
            </a:r>
            <a:r>
              <a:rPr lang="en" sz="1600">
                <a:solidFill>
                  <a:schemeClr val="dk1"/>
                </a:solidFill>
              </a:rPr>
              <a:t>STAR-CCM</a:t>
            </a:r>
            <a:endParaRPr sz="1600"/>
          </a:p>
          <a:p>
            <a:pPr marL="914400" lvl="1" indent="-330200" algn="l" rtl="0">
              <a:lnSpc>
                <a:spcPct val="150000"/>
              </a:lnSpc>
              <a:spcBef>
                <a:spcPts val="0"/>
              </a:spcBef>
              <a:spcAft>
                <a:spcPts val="0"/>
              </a:spcAft>
              <a:buSzPts val="1600"/>
              <a:buChar char="○"/>
            </a:pPr>
            <a:r>
              <a:rPr lang="en" sz="1600"/>
              <a:t>Wind tunnel tests</a:t>
            </a:r>
            <a:endParaRPr sz="1600"/>
          </a:p>
          <a:p>
            <a:pPr marL="914400" lvl="1" indent="-330200" algn="l" rtl="0">
              <a:lnSpc>
                <a:spcPct val="150000"/>
              </a:lnSpc>
              <a:spcBef>
                <a:spcPts val="0"/>
              </a:spcBef>
              <a:spcAft>
                <a:spcPts val="0"/>
              </a:spcAft>
              <a:buSzPts val="1600"/>
              <a:buChar char="○"/>
            </a:pPr>
            <a:r>
              <a:rPr lang="en" sz="1600"/>
              <a:t>Air-density - lookup table based on ISA</a:t>
            </a:r>
            <a:endParaRPr sz="1600"/>
          </a:p>
          <a:p>
            <a:pPr marL="457200" lvl="0" indent="-330200" algn="l" rtl="0">
              <a:lnSpc>
                <a:spcPct val="150000"/>
              </a:lnSpc>
              <a:spcBef>
                <a:spcPts val="0"/>
              </a:spcBef>
              <a:spcAft>
                <a:spcPts val="0"/>
              </a:spcAft>
              <a:buSzPts val="1600"/>
              <a:buChar char="●"/>
            </a:pPr>
            <a:r>
              <a:rPr lang="en" sz="1600"/>
              <a:t>Model </a:t>
            </a:r>
            <a:r>
              <a:rPr lang="en" sz="1600" b="1"/>
              <a:t>brake-force</a:t>
            </a:r>
            <a:r>
              <a:rPr lang="en" sz="1600"/>
              <a:t> - F</a:t>
            </a:r>
            <a:r>
              <a:rPr lang="en" sz="1600" baseline="-25000"/>
              <a:t>b</a:t>
            </a:r>
            <a:r>
              <a:rPr lang="en" sz="1600"/>
              <a:t>(u)</a:t>
            </a:r>
            <a:endParaRPr sz="1600"/>
          </a:p>
          <a:p>
            <a:pPr marL="914400" lvl="1" indent="-330200" algn="l" rtl="0">
              <a:lnSpc>
                <a:spcPct val="150000"/>
              </a:lnSpc>
              <a:spcBef>
                <a:spcPts val="0"/>
              </a:spcBef>
              <a:spcAft>
                <a:spcPts val="0"/>
              </a:spcAft>
              <a:buSzPts val="1600"/>
              <a:buChar char="○"/>
            </a:pPr>
            <a:r>
              <a:rPr lang="en" sz="1600"/>
              <a:t>Parameter identification from CFD and field tests</a:t>
            </a:r>
            <a:endParaRPr sz="1600"/>
          </a:p>
          <a:p>
            <a:pPr marL="457200" lvl="0" indent="-330200" algn="l" rtl="0">
              <a:lnSpc>
                <a:spcPct val="150000"/>
              </a:lnSpc>
              <a:spcBef>
                <a:spcPts val="0"/>
              </a:spcBef>
              <a:spcAft>
                <a:spcPts val="0"/>
              </a:spcAft>
              <a:buSzPts val="1600"/>
              <a:buChar char="●"/>
            </a:pPr>
            <a:r>
              <a:rPr lang="en" sz="1600"/>
              <a:t>Identify </a:t>
            </a:r>
            <a:r>
              <a:rPr lang="en" sz="1600" b="1"/>
              <a:t>actuator model</a:t>
            </a:r>
            <a:endParaRPr sz="1600" b="1"/>
          </a:p>
          <a:p>
            <a:pPr marL="914400" lvl="1" indent="-330200" algn="l" rtl="0">
              <a:lnSpc>
                <a:spcPct val="150000"/>
              </a:lnSpc>
              <a:spcBef>
                <a:spcPts val="0"/>
              </a:spcBef>
              <a:spcAft>
                <a:spcPts val="0"/>
              </a:spcAft>
              <a:buSzPts val="1600"/>
              <a:buChar char="○"/>
            </a:pPr>
            <a:r>
              <a:rPr lang="en" sz="1600"/>
              <a:t>Actuator displacement → flap angle → brake force</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b="1">
                <a:solidFill>
                  <a:schemeClr val="dk1"/>
                </a:solidFill>
              </a:rPr>
              <a:t>Tuning</a:t>
            </a:r>
            <a:r>
              <a:rPr lang="en" sz="1600">
                <a:solidFill>
                  <a:schemeClr val="dk1"/>
                </a:solidFill>
              </a:rPr>
              <a:t> controller gains</a:t>
            </a:r>
            <a:endParaRPr sz="1600">
              <a:solidFill>
                <a:schemeClr val="dk1"/>
              </a:solidFill>
            </a:endParaRPr>
          </a:p>
          <a:p>
            <a:pPr marL="457200" lvl="0" indent="-330200" algn="l" rtl="0">
              <a:lnSpc>
                <a:spcPct val="115000"/>
              </a:lnSpc>
              <a:spcBef>
                <a:spcPts val="1000"/>
              </a:spcBef>
              <a:spcAft>
                <a:spcPts val="0"/>
              </a:spcAft>
              <a:buClr>
                <a:schemeClr val="dk1"/>
              </a:buClr>
              <a:buSzPts val="1600"/>
              <a:buChar char="●"/>
            </a:pPr>
            <a:r>
              <a:rPr lang="en" sz="1600" b="1">
                <a:solidFill>
                  <a:schemeClr val="dk1"/>
                </a:solidFill>
              </a:rPr>
              <a:t>Validate</a:t>
            </a:r>
            <a:r>
              <a:rPr lang="en" sz="1600">
                <a:solidFill>
                  <a:schemeClr val="dk1"/>
                </a:solidFill>
              </a:rPr>
              <a:t> our aerobrake system on a smaller 4in rocket </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a:solidFill>
                  <a:schemeClr val="dk1"/>
                </a:solidFill>
              </a:rPr>
              <a:t>Test deployment and our finite-state automaton</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a:solidFill>
                  <a:schemeClr val="dk1"/>
                </a:solidFill>
              </a:rPr>
              <a:t>Performance analysis</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442" name="Google Shape;442;p49"/>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Recovery/Avionics</a:t>
            </a:r>
            <a:endParaRPr sz="1700">
              <a:solidFill>
                <a:srgbClr val="FF0000"/>
              </a:solidFill>
            </a:endParaRPr>
          </a:p>
          <a:p>
            <a:pPr marL="1371600" lvl="1" indent="-336550" algn="l" rtl="0">
              <a:lnSpc>
                <a:spcPct val="100000"/>
              </a:lnSpc>
              <a:spcBef>
                <a:spcPts val="0"/>
              </a:spcBef>
              <a:spcAft>
                <a:spcPts val="0"/>
              </a:spcAft>
              <a:buSzPts val="1700"/>
              <a:buChar char="○"/>
            </a:pPr>
            <a:r>
              <a:rPr lang="en" sz="1700"/>
              <a:t>Payload</a:t>
            </a:r>
            <a:endParaRPr sz="1700"/>
          </a:p>
          <a:p>
            <a:pPr marL="1371600" lvl="1" indent="-361950" algn="l" rtl="0">
              <a:lnSpc>
                <a:spcPct val="100000"/>
              </a:lnSpc>
              <a:spcBef>
                <a:spcPts val="0"/>
              </a:spcBef>
              <a:spcAft>
                <a:spcPts val="0"/>
              </a:spcAft>
              <a:buSzPts val="21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443" name="Google Shape;443;p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44" name="Google Shape;444;p49"/>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0"/>
          <p:cNvSpPr txBox="1">
            <a:spLocks noGrp="1"/>
          </p:cNvSpPr>
          <p:nvPr>
            <p:ph type="title"/>
          </p:nvPr>
        </p:nvSpPr>
        <p:spPr>
          <a:xfrm>
            <a:off x="440288" y="249621"/>
            <a:ext cx="7451100" cy="7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t>Recovery System Overview</a:t>
            </a:r>
            <a:endParaRPr sz="3600"/>
          </a:p>
          <a:p>
            <a:pPr marL="0" lvl="0" indent="0" algn="l" rtl="0">
              <a:spcBef>
                <a:spcPts val="0"/>
              </a:spcBef>
              <a:spcAft>
                <a:spcPts val="0"/>
              </a:spcAft>
              <a:buNone/>
            </a:pPr>
            <a:endParaRPr/>
          </a:p>
        </p:txBody>
      </p:sp>
      <p:sp>
        <p:nvSpPr>
          <p:cNvPr id="450" name="Google Shape;450;p5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51" name="Google Shape;451;p50"/>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Andrew Bean </a:t>
            </a:r>
            <a:endParaRPr/>
          </a:p>
        </p:txBody>
      </p:sp>
      <p:pic>
        <p:nvPicPr>
          <p:cNvPr id="452" name="Google Shape;452;p50"/>
          <p:cNvPicPr preferRelativeResize="0"/>
          <p:nvPr/>
        </p:nvPicPr>
        <p:blipFill>
          <a:blip r:embed="rId3">
            <a:alphaModFix/>
          </a:blip>
          <a:stretch>
            <a:fillRect/>
          </a:stretch>
        </p:blipFill>
        <p:spPr>
          <a:xfrm>
            <a:off x="684975" y="2051362"/>
            <a:ext cx="7933276" cy="3705225"/>
          </a:xfrm>
          <a:prstGeom prst="rect">
            <a:avLst/>
          </a:prstGeom>
          <a:noFill/>
          <a:ln>
            <a:noFill/>
          </a:ln>
        </p:spPr>
      </p:pic>
      <p:cxnSp>
        <p:nvCxnSpPr>
          <p:cNvPr id="453" name="Google Shape;453;p50"/>
          <p:cNvCxnSpPr/>
          <p:nvPr/>
        </p:nvCxnSpPr>
        <p:spPr>
          <a:xfrm rot="10800000">
            <a:off x="1266075" y="4034075"/>
            <a:ext cx="28500" cy="1333500"/>
          </a:xfrm>
          <a:prstGeom prst="straightConnector1">
            <a:avLst/>
          </a:prstGeom>
          <a:noFill/>
          <a:ln w="9525" cap="flat" cmpd="sng">
            <a:solidFill>
              <a:schemeClr val="dk2"/>
            </a:solidFill>
            <a:prstDash val="solid"/>
            <a:round/>
            <a:headEnd type="none" w="med" len="med"/>
            <a:tailEnd type="triangle" w="med" len="med"/>
          </a:ln>
        </p:spPr>
      </p:cxnSp>
      <p:sp>
        <p:nvSpPr>
          <p:cNvPr id="454" name="Google Shape;454;p50"/>
          <p:cNvSpPr txBox="1"/>
          <p:nvPr/>
        </p:nvSpPr>
        <p:spPr>
          <a:xfrm>
            <a:off x="542100" y="5367575"/>
            <a:ext cx="180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Shock Cord to Motor Mount and Motor</a:t>
            </a:r>
            <a:endParaRPr/>
          </a:p>
        </p:txBody>
      </p:sp>
      <p:cxnSp>
        <p:nvCxnSpPr>
          <p:cNvPr id="455" name="Google Shape;455;p50"/>
          <p:cNvCxnSpPr/>
          <p:nvPr/>
        </p:nvCxnSpPr>
        <p:spPr>
          <a:xfrm>
            <a:off x="4714050" y="4129325"/>
            <a:ext cx="38100" cy="571500"/>
          </a:xfrm>
          <a:prstGeom prst="straightConnector1">
            <a:avLst/>
          </a:prstGeom>
          <a:noFill/>
          <a:ln w="9525" cap="flat" cmpd="sng">
            <a:solidFill>
              <a:schemeClr val="dk2"/>
            </a:solidFill>
            <a:prstDash val="solid"/>
            <a:round/>
            <a:headEnd type="none" w="med" len="med"/>
            <a:tailEnd type="triangle" w="med" len="med"/>
          </a:ln>
        </p:spPr>
      </p:cxnSp>
      <p:sp>
        <p:nvSpPr>
          <p:cNvPr id="456" name="Google Shape;456;p50"/>
          <p:cNvSpPr txBox="1"/>
          <p:nvPr/>
        </p:nvSpPr>
        <p:spPr>
          <a:xfrm>
            <a:off x="4218600" y="3703863"/>
            <a:ext cx="492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Electronics Bay</a:t>
            </a:r>
            <a:endParaRPr/>
          </a:p>
        </p:txBody>
      </p:sp>
      <p:sp>
        <p:nvSpPr>
          <p:cNvPr id="457" name="Google Shape;457;p50"/>
          <p:cNvSpPr txBox="1"/>
          <p:nvPr/>
        </p:nvSpPr>
        <p:spPr>
          <a:xfrm>
            <a:off x="5856825" y="1913163"/>
            <a:ext cx="492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Main Parachute</a:t>
            </a:r>
            <a:endParaRPr/>
          </a:p>
          <a:p>
            <a:pPr marL="0" lvl="0" indent="0" algn="l" rtl="0">
              <a:spcBef>
                <a:spcPts val="0"/>
              </a:spcBef>
              <a:spcAft>
                <a:spcPts val="0"/>
              </a:spcAft>
              <a:buNone/>
            </a:pPr>
            <a:endParaRPr/>
          </a:p>
        </p:txBody>
      </p:sp>
      <p:sp>
        <p:nvSpPr>
          <p:cNvPr id="458" name="Google Shape;458;p50"/>
          <p:cNvSpPr txBox="1"/>
          <p:nvPr/>
        </p:nvSpPr>
        <p:spPr>
          <a:xfrm>
            <a:off x="3504225" y="5685063"/>
            <a:ext cx="492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Drogue Parachute</a:t>
            </a:r>
            <a:endParaRPr/>
          </a:p>
        </p:txBody>
      </p:sp>
      <p:cxnSp>
        <p:nvCxnSpPr>
          <p:cNvPr id="459" name="Google Shape;459;p50"/>
          <p:cNvCxnSpPr/>
          <p:nvPr/>
        </p:nvCxnSpPr>
        <p:spPr>
          <a:xfrm rot="10800000" flipH="1">
            <a:off x="3856800" y="4815175"/>
            <a:ext cx="123900" cy="941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1"/>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Monte Carlo Simulation</a:t>
            </a:r>
            <a:endParaRPr/>
          </a:p>
        </p:txBody>
      </p:sp>
      <p:sp>
        <p:nvSpPr>
          <p:cNvPr id="465" name="Google Shape;465;p51"/>
          <p:cNvSpPr txBox="1">
            <a:spLocks noGrp="1"/>
          </p:cNvSpPr>
          <p:nvPr>
            <p:ph type="body" idx="1"/>
          </p:nvPr>
        </p:nvSpPr>
        <p:spPr>
          <a:xfrm>
            <a:off x="191150" y="1481969"/>
            <a:ext cx="8520600" cy="1420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Developing method of predicting landing position relative to launch </a:t>
            </a:r>
            <a:endParaRPr sz="2100"/>
          </a:p>
          <a:p>
            <a:pPr marL="914400" lvl="1" indent="-336550" algn="l" rtl="0">
              <a:spcBef>
                <a:spcPts val="0"/>
              </a:spcBef>
              <a:spcAft>
                <a:spcPts val="0"/>
              </a:spcAft>
              <a:buSzPts val="1700"/>
              <a:buChar char="○"/>
            </a:pPr>
            <a:r>
              <a:rPr lang="en" sz="1700"/>
              <a:t>Utilising Open Rocket’s API</a:t>
            </a:r>
            <a:endParaRPr sz="1700"/>
          </a:p>
          <a:p>
            <a:pPr marL="914400" lvl="1" indent="-336550" algn="l" rtl="0">
              <a:spcBef>
                <a:spcPts val="0"/>
              </a:spcBef>
              <a:spcAft>
                <a:spcPts val="0"/>
              </a:spcAft>
              <a:buSzPts val="1700"/>
              <a:buChar char="○"/>
            </a:pPr>
            <a:r>
              <a:rPr lang="en" sz="1700"/>
              <a:t>Input a tolerance for a number of variables </a:t>
            </a:r>
            <a:endParaRPr sz="1700"/>
          </a:p>
          <a:p>
            <a:pPr marL="914400" lvl="1" indent="-336550" algn="l" rtl="0">
              <a:spcBef>
                <a:spcPts val="0"/>
              </a:spcBef>
              <a:spcAft>
                <a:spcPts val="0"/>
              </a:spcAft>
              <a:buSzPts val="1700"/>
              <a:buChar char="○"/>
            </a:pPr>
            <a:r>
              <a:rPr lang="en" sz="1700"/>
              <a:t>Run multiple simulations simultaneously to produce landing position data </a:t>
            </a:r>
            <a:endParaRPr sz="1700"/>
          </a:p>
          <a:p>
            <a:pPr marL="914400" lvl="0" indent="0" algn="l" rtl="0">
              <a:spcBef>
                <a:spcPts val="1600"/>
              </a:spcBef>
              <a:spcAft>
                <a:spcPts val="1600"/>
              </a:spcAft>
              <a:buNone/>
            </a:pPr>
            <a:endParaRPr/>
          </a:p>
        </p:txBody>
      </p:sp>
      <p:sp>
        <p:nvSpPr>
          <p:cNvPr id="466" name="Google Shape;466;p5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67" name="Google Shape;467;p51"/>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a:p>
            <a:pPr marL="0" lvl="0" indent="0" algn="l" rtl="0">
              <a:spcBef>
                <a:spcPts val="0"/>
              </a:spcBef>
              <a:spcAft>
                <a:spcPts val="0"/>
              </a:spcAft>
              <a:buNone/>
            </a:pPr>
            <a:endParaRPr/>
          </a:p>
        </p:txBody>
      </p:sp>
      <p:pic>
        <p:nvPicPr>
          <p:cNvPr id="468" name="Google Shape;468;p51"/>
          <p:cNvPicPr preferRelativeResize="0"/>
          <p:nvPr/>
        </p:nvPicPr>
        <p:blipFill>
          <a:blip r:embed="rId3">
            <a:alphaModFix/>
          </a:blip>
          <a:stretch>
            <a:fillRect/>
          </a:stretch>
        </p:blipFill>
        <p:spPr>
          <a:xfrm>
            <a:off x="3390775" y="2902475"/>
            <a:ext cx="5630375" cy="3315149"/>
          </a:xfrm>
          <a:prstGeom prst="rect">
            <a:avLst/>
          </a:prstGeom>
          <a:noFill/>
          <a:ln>
            <a:noFill/>
          </a:ln>
        </p:spPr>
      </p:pic>
      <p:sp>
        <p:nvSpPr>
          <p:cNvPr id="469" name="Google Shape;469;p51"/>
          <p:cNvSpPr txBox="1">
            <a:spLocks noGrp="1"/>
          </p:cNvSpPr>
          <p:nvPr>
            <p:ph type="body" idx="1"/>
          </p:nvPr>
        </p:nvSpPr>
        <p:spPr>
          <a:xfrm>
            <a:off x="2061775" y="4257800"/>
            <a:ext cx="1329000" cy="6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a:p>
            <a:pPr marL="91440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sp>
        <p:nvSpPr>
          <p:cNvPr id="134" name="Google Shape;134;p25"/>
          <p:cNvSpPr txBox="1">
            <a:spLocks noGrp="1"/>
          </p:cNvSpPr>
          <p:nvPr>
            <p:ph type="body" idx="1"/>
          </p:nvPr>
        </p:nvSpPr>
        <p:spPr>
          <a:xfrm>
            <a:off x="283050" y="1544975"/>
            <a:ext cx="8520600" cy="506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Compete in the Spaceport America Cup in the 10k ft COTS division and place among the best teams. </a:t>
            </a:r>
            <a:endParaRPr/>
          </a:p>
          <a:p>
            <a:pPr marL="914400" lvl="0" indent="0" algn="l" rtl="0">
              <a:lnSpc>
                <a:spcPct val="115000"/>
              </a:lnSpc>
              <a:spcBef>
                <a:spcPts val="1600"/>
              </a:spcBef>
              <a:spcAft>
                <a:spcPts val="0"/>
              </a:spcAft>
              <a:buNone/>
            </a:pPr>
            <a:endParaRPr/>
          </a:p>
          <a:p>
            <a:pPr marL="457200" lvl="0" indent="-342900" algn="l" rtl="0">
              <a:lnSpc>
                <a:spcPct val="115000"/>
              </a:lnSpc>
              <a:spcBef>
                <a:spcPts val="1600"/>
              </a:spcBef>
              <a:spcAft>
                <a:spcPts val="0"/>
              </a:spcAft>
              <a:buSzPts val="1800"/>
              <a:buChar char="●"/>
            </a:pPr>
            <a:r>
              <a:rPr lang="en"/>
              <a:t>Increase the teams technical ability to compete in the more challenging divisions. Primary focus is on the SRAD hybrid motor division. </a:t>
            </a:r>
            <a:endParaRPr/>
          </a:p>
          <a:p>
            <a:pPr marL="914400" lvl="0" indent="0" algn="l" rtl="0">
              <a:lnSpc>
                <a:spcPct val="115000"/>
              </a:lnSpc>
              <a:spcBef>
                <a:spcPts val="1600"/>
              </a:spcBef>
              <a:spcAft>
                <a:spcPts val="0"/>
              </a:spcAft>
              <a:buNone/>
            </a:pPr>
            <a:endParaRPr/>
          </a:p>
          <a:p>
            <a:pPr marL="457200" lvl="0" indent="-342900" algn="l" rtl="0">
              <a:lnSpc>
                <a:spcPct val="115000"/>
              </a:lnSpc>
              <a:spcBef>
                <a:spcPts val="1600"/>
              </a:spcBef>
              <a:spcAft>
                <a:spcPts val="0"/>
              </a:spcAft>
              <a:buSzPts val="1800"/>
              <a:buChar char="●"/>
            </a:pPr>
            <a:r>
              <a:rPr lang="en"/>
              <a:t>Promote rocketry and engineering principles to UMD students</a:t>
            </a:r>
            <a:endParaRPr/>
          </a:p>
          <a:p>
            <a:pPr marL="0" lvl="0" indent="0" algn="l" rtl="0">
              <a:lnSpc>
                <a:spcPct val="100000"/>
              </a:lnSpc>
              <a:spcBef>
                <a:spcPts val="1600"/>
              </a:spcBef>
              <a:spcAft>
                <a:spcPts val="0"/>
              </a:spcAft>
              <a:buNone/>
            </a:pPr>
            <a:endParaRPr sz="1000"/>
          </a:p>
          <a:p>
            <a:pPr marL="0" lvl="0" indent="0" algn="l" rtl="0">
              <a:lnSpc>
                <a:spcPct val="100000"/>
              </a:lnSpc>
              <a:spcBef>
                <a:spcPts val="1600"/>
              </a:spcBef>
              <a:spcAft>
                <a:spcPts val="1600"/>
              </a:spcAft>
              <a:buNone/>
            </a:pPr>
            <a:r>
              <a:rPr lang="en"/>
              <a:t>	</a:t>
            </a:r>
            <a:endParaRPr/>
          </a:p>
        </p:txBody>
      </p:sp>
      <p:sp>
        <p:nvSpPr>
          <p:cNvPr id="135" name="Google Shape;135;p2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36" name="Google Shape;136;p25"/>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Ezra Bregin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2"/>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Recovery System Component List</a:t>
            </a:r>
            <a:endParaRPr/>
          </a:p>
          <a:p>
            <a:pPr marL="0" lvl="0" indent="0" algn="l" rtl="0">
              <a:spcBef>
                <a:spcPts val="0"/>
              </a:spcBef>
              <a:spcAft>
                <a:spcPts val="0"/>
              </a:spcAft>
              <a:buNone/>
            </a:pPr>
            <a:endParaRPr/>
          </a:p>
        </p:txBody>
      </p:sp>
      <p:sp>
        <p:nvSpPr>
          <p:cNvPr id="475" name="Google Shape;475;p5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476" name="Google Shape;476;p5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graphicFrame>
        <p:nvGraphicFramePr>
          <p:cNvPr id="477" name="Google Shape;477;p52"/>
          <p:cNvGraphicFramePr/>
          <p:nvPr/>
        </p:nvGraphicFramePr>
        <p:xfrm>
          <a:off x="270375" y="1567425"/>
          <a:ext cx="3000000" cy="3000000"/>
        </p:xfrm>
        <a:graphic>
          <a:graphicData uri="http://schemas.openxmlformats.org/drawingml/2006/table">
            <a:tbl>
              <a:tblPr>
                <a:noFill/>
                <a:tableStyleId>{53CEB490-0452-4106-BAB9-0ADBC933DFC1}</a:tableStyleId>
              </a:tblPr>
              <a:tblGrid>
                <a:gridCol w="2082050">
                  <a:extLst>
                    <a:ext uri="{9D8B030D-6E8A-4147-A177-3AD203B41FA5}">
                      <a16:colId xmlns:a16="http://schemas.microsoft.com/office/drawing/2014/main" val="20000"/>
                    </a:ext>
                  </a:extLst>
                </a:gridCol>
                <a:gridCol w="6479875">
                  <a:extLst>
                    <a:ext uri="{9D8B030D-6E8A-4147-A177-3AD203B41FA5}">
                      <a16:colId xmlns:a16="http://schemas.microsoft.com/office/drawing/2014/main" val="20001"/>
                    </a:ext>
                  </a:extLst>
                </a:gridCol>
              </a:tblGrid>
              <a:tr h="616900">
                <a:tc>
                  <a:txBody>
                    <a:bodyPr/>
                    <a:lstStyle/>
                    <a:p>
                      <a:pPr marL="0" lvl="0" indent="0" algn="l" rtl="0">
                        <a:spcBef>
                          <a:spcPts val="0"/>
                        </a:spcBef>
                        <a:spcAft>
                          <a:spcPts val="0"/>
                        </a:spcAft>
                        <a:buNone/>
                      </a:pPr>
                      <a:r>
                        <a:rPr lang="en" sz="1600"/>
                        <a:t>Main Parachute</a:t>
                      </a:r>
                      <a:endParaRPr sz="1600"/>
                    </a:p>
                  </a:txBody>
                  <a:tcPr marL="91425" marR="91425" marT="121900" marB="121900"/>
                </a:tc>
                <a:tc>
                  <a:txBody>
                    <a:bodyPr/>
                    <a:lstStyle/>
                    <a:p>
                      <a:pPr marL="0" lvl="0" indent="0" algn="l" rtl="0">
                        <a:spcBef>
                          <a:spcPts val="0"/>
                        </a:spcBef>
                        <a:spcAft>
                          <a:spcPts val="0"/>
                        </a:spcAft>
                        <a:buNone/>
                      </a:pPr>
                      <a:r>
                        <a:rPr lang="en" sz="1600"/>
                        <a:t>SkyAngle Cert-3 XL, 17-25 fps descent rate for 32.6-70.6 lbs</a:t>
                      </a:r>
                      <a:endParaRPr sz="1600"/>
                    </a:p>
                  </a:txBody>
                  <a:tcPr marL="91425" marR="91425" marT="121900" marB="121900"/>
                </a:tc>
                <a:extLst>
                  <a:ext uri="{0D108BD9-81ED-4DB2-BD59-A6C34878D82A}">
                    <a16:rowId xmlns:a16="http://schemas.microsoft.com/office/drawing/2014/main" val="10000"/>
                  </a:ext>
                </a:extLst>
              </a:tr>
              <a:tr h="616900">
                <a:tc>
                  <a:txBody>
                    <a:bodyPr/>
                    <a:lstStyle/>
                    <a:p>
                      <a:pPr marL="0" lvl="0" indent="0" algn="l" rtl="0">
                        <a:spcBef>
                          <a:spcPts val="0"/>
                        </a:spcBef>
                        <a:spcAft>
                          <a:spcPts val="0"/>
                        </a:spcAft>
                        <a:buNone/>
                      </a:pPr>
                      <a:r>
                        <a:rPr lang="en" sz="1600"/>
                        <a:t>Drogue Parachute</a:t>
                      </a:r>
                      <a:endParaRPr sz="1600"/>
                    </a:p>
                  </a:txBody>
                  <a:tcPr marL="91425" marR="91425" marT="121900" marB="121900"/>
                </a:tc>
                <a:tc>
                  <a:txBody>
                    <a:bodyPr/>
                    <a:lstStyle/>
                    <a:p>
                      <a:pPr marL="0" lvl="0" indent="0" algn="l" rtl="0">
                        <a:spcBef>
                          <a:spcPts val="0"/>
                        </a:spcBef>
                        <a:spcAft>
                          <a:spcPts val="0"/>
                        </a:spcAft>
                        <a:buNone/>
                      </a:pPr>
                      <a:r>
                        <a:rPr lang="en" sz="1600"/>
                        <a:t>30” Fruity Chutes Drogue, estimated 76.32 ft/s descent rate </a:t>
                      </a:r>
                      <a:endParaRPr sz="1600"/>
                    </a:p>
                  </a:txBody>
                  <a:tcPr marL="91425" marR="91425" marT="121900" marB="121900"/>
                </a:tc>
                <a:extLst>
                  <a:ext uri="{0D108BD9-81ED-4DB2-BD59-A6C34878D82A}">
                    <a16:rowId xmlns:a16="http://schemas.microsoft.com/office/drawing/2014/main" val="10001"/>
                  </a:ext>
                </a:extLst>
              </a:tr>
              <a:tr h="616900">
                <a:tc>
                  <a:txBody>
                    <a:bodyPr/>
                    <a:lstStyle/>
                    <a:p>
                      <a:pPr marL="0" lvl="0" indent="0" algn="l" rtl="0">
                        <a:spcBef>
                          <a:spcPts val="0"/>
                        </a:spcBef>
                        <a:spcAft>
                          <a:spcPts val="0"/>
                        </a:spcAft>
                        <a:buNone/>
                      </a:pPr>
                      <a:r>
                        <a:rPr lang="en" sz="1600"/>
                        <a:t>Main Shock Cord</a:t>
                      </a:r>
                      <a:endParaRPr sz="1600"/>
                    </a:p>
                  </a:txBody>
                  <a:tcPr marL="91425" marR="91425" marT="121900" marB="121900"/>
                </a:tc>
                <a:tc>
                  <a:txBody>
                    <a:bodyPr/>
                    <a:lstStyle/>
                    <a:p>
                      <a:pPr marL="0" lvl="0" indent="0" algn="l" rtl="0">
                        <a:spcBef>
                          <a:spcPts val="0"/>
                        </a:spcBef>
                        <a:spcAft>
                          <a:spcPts val="0"/>
                        </a:spcAft>
                        <a:buNone/>
                      </a:pPr>
                      <a:r>
                        <a:rPr lang="en" sz="1600"/>
                        <a:t>25 ft. 7/16” Kevlar Shock Cord, 5300 lbs. rated (OneBadHawk)</a:t>
                      </a:r>
                      <a:endParaRPr sz="1600"/>
                    </a:p>
                  </a:txBody>
                  <a:tcPr marL="91425" marR="91425" marT="121900" marB="121900"/>
                </a:tc>
                <a:extLst>
                  <a:ext uri="{0D108BD9-81ED-4DB2-BD59-A6C34878D82A}">
                    <a16:rowId xmlns:a16="http://schemas.microsoft.com/office/drawing/2014/main" val="10002"/>
                  </a:ext>
                </a:extLst>
              </a:tr>
              <a:tr h="681900">
                <a:tc>
                  <a:txBody>
                    <a:bodyPr/>
                    <a:lstStyle/>
                    <a:p>
                      <a:pPr marL="0" lvl="0" indent="0" algn="l" rtl="0">
                        <a:spcBef>
                          <a:spcPts val="0"/>
                        </a:spcBef>
                        <a:spcAft>
                          <a:spcPts val="0"/>
                        </a:spcAft>
                        <a:buNone/>
                      </a:pPr>
                      <a:r>
                        <a:rPr lang="en" sz="1600"/>
                        <a:t>Drogue Shock Cord</a:t>
                      </a:r>
                      <a:endParaRPr sz="1600"/>
                    </a:p>
                  </a:txBody>
                  <a:tcPr marL="91425" marR="91425" marT="121900" marB="121900"/>
                </a:tc>
                <a:tc>
                  <a:txBody>
                    <a:bodyPr/>
                    <a:lstStyle/>
                    <a:p>
                      <a:pPr marL="0" lvl="0" indent="0" algn="l" rtl="0">
                        <a:spcBef>
                          <a:spcPts val="0"/>
                        </a:spcBef>
                        <a:spcAft>
                          <a:spcPts val="0"/>
                        </a:spcAft>
                        <a:buClr>
                          <a:schemeClr val="dk1"/>
                        </a:buClr>
                        <a:buSzPts val="1500"/>
                        <a:buFont typeface="Arial"/>
                        <a:buNone/>
                      </a:pPr>
                      <a:r>
                        <a:rPr lang="en" sz="1600">
                          <a:solidFill>
                            <a:schemeClr val="dk1"/>
                          </a:solidFill>
                        </a:rPr>
                        <a:t>35 ft. 7/16” Kevlar Shock Cord, 5300 lbs. rated (OneBadHawk)</a:t>
                      </a:r>
                      <a:endParaRPr sz="1600"/>
                    </a:p>
                  </a:txBody>
                  <a:tcPr marL="91425" marR="91425" marT="121900" marB="121900"/>
                </a:tc>
                <a:extLst>
                  <a:ext uri="{0D108BD9-81ED-4DB2-BD59-A6C34878D82A}">
                    <a16:rowId xmlns:a16="http://schemas.microsoft.com/office/drawing/2014/main" val="10003"/>
                  </a:ext>
                </a:extLst>
              </a:tr>
              <a:tr h="616900">
                <a:tc>
                  <a:txBody>
                    <a:bodyPr/>
                    <a:lstStyle/>
                    <a:p>
                      <a:pPr marL="0" lvl="0" indent="0" algn="l" rtl="0">
                        <a:spcBef>
                          <a:spcPts val="0"/>
                        </a:spcBef>
                        <a:spcAft>
                          <a:spcPts val="0"/>
                        </a:spcAft>
                        <a:buNone/>
                      </a:pPr>
                      <a:r>
                        <a:rPr lang="en" sz="1600"/>
                        <a:t>Quick Links</a:t>
                      </a:r>
                      <a:endParaRPr sz="1600"/>
                    </a:p>
                  </a:txBody>
                  <a:tcPr marL="91425" marR="91425" marT="121900" marB="121900"/>
                </a:tc>
                <a:tc>
                  <a:txBody>
                    <a:bodyPr/>
                    <a:lstStyle/>
                    <a:p>
                      <a:pPr marL="0" lvl="0" indent="0" algn="l" rtl="0">
                        <a:spcBef>
                          <a:spcPts val="0"/>
                        </a:spcBef>
                        <a:spcAft>
                          <a:spcPts val="0"/>
                        </a:spcAft>
                        <a:buNone/>
                      </a:pPr>
                      <a:r>
                        <a:rPr lang="en" sz="1600"/>
                        <a:t>3/8 in. Zinc Plated Quick Link, 2200 lbs. rated (McMaster-Carr)</a:t>
                      </a:r>
                      <a:endParaRPr sz="1600"/>
                    </a:p>
                  </a:txBody>
                  <a:tcPr marL="91425" marR="91425" marT="121900" marB="121900"/>
                </a:tc>
                <a:extLst>
                  <a:ext uri="{0D108BD9-81ED-4DB2-BD59-A6C34878D82A}">
                    <a16:rowId xmlns:a16="http://schemas.microsoft.com/office/drawing/2014/main" val="10004"/>
                  </a:ext>
                </a:extLst>
              </a:tr>
              <a:tr h="681900">
                <a:tc>
                  <a:txBody>
                    <a:bodyPr/>
                    <a:lstStyle/>
                    <a:p>
                      <a:pPr marL="0" lvl="0" indent="0" algn="l" rtl="0">
                        <a:spcBef>
                          <a:spcPts val="0"/>
                        </a:spcBef>
                        <a:spcAft>
                          <a:spcPts val="0"/>
                        </a:spcAft>
                        <a:buNone/>
                      </a:pPr>
                      <a:r>
                        <a:rPr lang="en" sz="1600"/>
                        <a:t>Swivel Links</a:t>
                      </a:r>
                      <a:endParaRPr sz="1600"/>
                    </a:p>
                  </a:txBody>
                  <a:tcPr marL="91425" marR="91425" marT="121900" marB="121900"/>
                </a:tc>
                <a:tc>
                  <a:txBody>
                    <a:bodyPr/>
                    <a:lstStyle/>
                    <a:p>
                      <a:pPr marL="0" lvl="0" indent="0" algn="l" rtl="0">
                        <a:spcBef>
                          <a:spcPts val="0"/>
                        </a:spcBef>
                        <a:spcAft>
                          <a:spcPts val="0"/>
                        </a:spcAft>
                        <a:buNone/>
                      </a:pPr>
                      <a:r>
                        <a:rPr lang="en" sz="1600"/>
                        <a:t>3/8 in.  Galvanized Steel Swivel 2200 lbs. rated  (McMaster-Carr )</a:t>
                      </a:r>
                      <a:endParaRPr sz="1600"/>
                    </a:p>
                  </a:txBody>
                  <a:tcPr marL="91425" marR="91425" marT="121900" marB="121900"/>
                </a:tc>
                <a:extLst>
                  <a:ext uri="{0D108BD9-81ED-4DB2-BD59-A6C34878D82A}">
                    <a16:rowId xmlns:a16="http://schemas.microsoft.com/office/drawing/2014/main" val="10005"/>
                  </a:ext>
                </a:extLst>
              </a:tr>
              <a:tr h="718150">
                <a:tc>
                  <a:txBody>
                    <a:bodyPr/>
                    <a:lstStyle/>
                    <a:p>
                      <a:pPr marL="0" lvl="0" indent="0" algn="l" rtl="0">
                        <a:spcBef>
                          <a:spcPts val="0"/>
                        </a:spcBef>
                        <a:spcAft>
                          <a:spcPts val="0"/>
                        </a:spcAft>
                        <a:buNone/>
                      </a:pPr>
                      <a:r>
                        <a:rPr lang="en" sz="1600"/>
                        <a:t>Eyebolts</a:t>
                      </a:r>
                      <a:endParaRPr sz="1600"/>
                    </a:p>
                  </a:txBody>
                  <a:tcPr marL="91425" marR="91425" marT="121900" marB="121900"/>
                </a:tc>
                <a:tc>
                  <a:txBody>
                    <a:bodyPr/>
                    <a:lstStyle/>
                    <a:p>
                      <a:pPr marL="0" lvl="0" indent="0" algn="l" rtl="0">
                        <a:spcBef>
                          <a:spcPts val="0"/>
                        </a:spcBef>
                        <a:spcAft>
                          <a:spcPts val="0"/>
                        </a:spcAft>
                        <a:buNone/>
                      </a:pPr>
                      <a:r>
                        <a:rPr lang="en" sz="1600"/>
                        <a:t>3/8 in. Zinc Plated Steel Eye Bolts, 1400 lbs. rated (McMaster-Carr )</a:t>
                      </a:r>
                      <a:endParaRPr sz="1600"/>
                    </a:p>
                  </a:txBody>
                  <a:tcPr marL="91425" marR="91425" marT="121900" marB="121900"/>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Recovery System Block Diagram</a:t>
            </a:r>
            <a:endParaRPr/>
          </a:p>
        </p:txBody>
      </p:sp>
      <p:sp>
        <p:nvSpPr>
          <p:cNvPr id="483" name="Google Shape;483;p5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484" name="Google Shape;484;p53"/>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pic>
        <p:nvPicPr>
          <p:cNvPr id="485" name="Google Shape;485;p53"/>
          <p:cNvPicPr preferRelativeResize="0"/>
          <p:nvPr/>
        </p:nvPicPr>
        <p:blipFill rotWithShape="1">
          <a:blip r:embed="rId3">
            <a:alphaModFix/>
          </a:blip>
          <a:srcRect l="4214" t="5300" r="5727" b="4860"/>
          <a:stretch/>
        </p:blipFill>
        <p:spPr>
          <a:xfrm>
            <a:off x="2155825" y="1529425"/>
            <a:ext cx="4744375" cy="4688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 Scheme</a:t>
            </a:r>
            <a:endParaRPr/>
          </a:p>
        </p:txBody>
      </p:sp>
      <p:sp>
        <p:nvSpPr>
          <p:cNvPr id="491" name="Google Shape;491;p54"/>
          <p:cNvSpPr txBox="1">
            <a:spLocks noGrp="1"/>
          </p:cNvSpPr>
          <p:nvPr>
            <p:ph type="body" idx="1"/>
          </p:nvPr>
        </p:nvSpPr>
        <p:spPr>
          <a:xfrm>
            <a:off x="191150" y="1481967"/>
            <a:ext cx="8520600" cy="506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Black Powder Deployment </a:t>
            </a:r>
            <a:endParaRPr/>
          </a:p>
          <a:p>
            <a:pPr marL="914400" lvl="1" indent="-317500" algn="l" rtl="0">
              <a:spcBef>
                <a:spcPts val="0"/>
              </a:spcBef>
              <a:spcAft>
                <a:spcPts val="0"/>
              </a:spcAft>
              <a:buSzPts val="1400"/>
              <a:buChar char="○"/>
            </a:pPr>
            <a:r>
              <a:rPr lang="en"/>
              <a:t>One main and one drogue charge is connected to each flight computer. </a:t>
            </a:r>
            <a:endParaRPr/>
          </a:p>
          <a:p>
            <a:pPr marL="914400" lvl="1" indent="-317500" algn="l" rtl="0">
              <a:spcBef>
                <a:spcPts val="0"/>
              </a:spcBef>
              <a:spcAft>
                <a:spcPts val="0"/>
              </a:spcAft>
              <a:buSzPts val="1400"/>
              <a:buChar char="○"/>
            </a:pPr>
            <a:r>
              <a:rPr lang="en"/>
              <a:t>The primary drogue charge is fired at apogee with the backup 2 seconds later</a:t>
            </a:r>
            <a:endParaRPr/>
          </a:p>
          <a:p>
            <a:pPr marL="914400" lvl="1" indent="-317500" algn="l" rtl="0">
              <a:spcBef>
                <a:spcPts val="0"/>
              </a:spcBef>
              <a:spcAft>
                <a:spcPts val="0"/>
              </a:spcAft>
              <a:buSzPts val="1400"/>
              <a:buChar char="○"/>
            </a:pPr>
            <a:r>
              <a:rPr lang="en"/>
              <a:t>The primary main charge is fired at 1000 ft with the backup at 800 ft</a:t>
            </a:r>
            <a:endParaRPr/>
          </a:p>
          <a:p>
            <a:pPr marL="457200" lvl="0" indent="-342900" algn="l" rtl="0">
              <a:spcBef>
                <a:spcPts val="0"/>
              </a:spcBef>
              <a:spcAft>
                <a:spcPts val="0"/>
              </a:spcAft>
              <a:buSzPts val="1800"/>
              <a:buChar char="●"/>
            </a:pPr>
            <a:r>
              <a:rPr lang="en"/>
              <a:t>Estimated Charge Sizes (estimated 3F BP substitute)</a:t>
            </a:r>
            <a:endParaRPr/>
          </a:p>
          <a:p>
            <a:pPr marL="914400" lvl="1" indent="-317500" algn="l" rtl="0">
              <a:spcBef>
                <a:spcPts val="0"/>
              </a:spcBef>
              <a:spcAft>
                <a:spcPts val="0"/>
              </a:spcAft>
              <a:buSzPts val="1400"/>
              <a:buChar char="○"/>
            </a:pPr>
            <a:r>
              <a:rPr lang="en"/>
              <a:t>Primary Main Charge: 5g</a:t>
            </a:r>
            <a:endParaRPr/>
          </a:p>
          <a:p>
            <a:pPr marL="914400" lvl="1" indent="-317500" algn="l" rtl="0">
              <a:spcBef>
                <a:spcPts val="0"/>
              </a:spcBef>
              <a:spcAft>
                <a:spcPts val="0"/>
              </a:spcAft>
              <a:buSzPts val="1400"/>
              <a:buChar char="○"/>
            </a:pPr>
            <a:r>
              <a:rPr lang="en"/>
              <a:t>Backup Main Charge: 7.5</a:t>
            </a:r>
            <a:endParaRPr/>
          </a:p>
          <a:p>
            <a:pPr marL="914400" lvl="1" indent="-317500" algn="l" rtl="0">
              <a:spcBef>
                <a:spcPts val="0"/>
              </a:spcBef>
              <a:spcAft>
                <a:spcPts val="0"/>
              </a:spcAft>
              <a:buSzPts val="1400"/>
              <a:buChar char="○"/>
            </a:pPr>
            <a:r>
              <a:rPr lang="en"/>
              <a:t>Primary Drogue Charge: 5.5</a:t>
            </a:r>
            <a:endParaRPr/>
          </a:p>
          <a:p>
            <a:pPr marL="914400" lvl="1" indent="-317500" algn="l" rtl="0">
              <a:spcBef>
                <a:spcPts val="0"/>
              </a:spcBef>
              <a:spcAft>
                <a:spcPts val="0"/>
              </a:spcAft>
              <a:buSzPts val="1400"/>
              <a:buChar char="○"/>
            </a:pPr>
            <a:r>
              <a:rPr lang="en"/>
              <a:t>Backup Drogue Charge: 8.25</a:t>
            </a:r>
            <a:endParaRPr/>
          </a:p>
          <a:p>
            <a:pPr marL="457200" lvl="0" indent="-342900" algn="l" rtl="0">
              <a:spcBef>
                <a:spcPts val="0"/>
              </a:spcBef>
              <a:spcAft>
                <a:spcPts val="0"/>
              </a:spcAft>
              <a:buSzPts val="1800"/>
              <a:buChar char="●"/>
            </a:pPr>
            <a:r>
              <a:rPr lang="en"/>
              <a:t>Shear Pins</a:t>
            </a:r>
            <a:endParaRPr/>
          </a:p>
          <a:p>
            <a:pPr marL="914400" lvl="1" indent="-317500" algn="l" rtl="0">
              <a:spcBef>
                <a:spcPts val="0"/>
              </a:spcBef>
              <a:spcAft>
                <a:spcPts val="0"/>
              </a:spcAft>
              <a:buSzPts val="1400"/>
              <a:buChar char="○"/>
            </a:pPr>
            <a:r>
              <a:rPr lang="en"/>
              <a:t>Both Sections will be held by 2 4-40 shear pins to prevent premature separation</a:t>
            </a:r>
            <a:endParaRPr/>
          </a:p>
          <a:p>
            <a:pPr marL="457200" lvl="0" indent="-342900" algn="l" rtl="0">
              <a:spcBef>
                <a:spcPts val="0"/>
              </a:spcBef>
              <a:spcAft>
                <a:spcPts val="0"/>
              </a:spcAft>
              <a:buSzPts val="1800"/>
              <a:buChar char="●"/>
            </a:pPr>
            <a:r>
              <a:rPr lang="en"/>
              <a:t>Parachute Packing</a:t>
            </a:r>
            <a:endParaRPr/>
          </a:p>
          <a:p>
            <a:pPr marL="914400" lvl="1" indent="-317500" algn="l" rtl="0">
              <a:spcBef>
                <a:spcPts val="0"/>
              </a:spcBef>
              <a:spcAft>
                <a:spcPts val="0"/>
              </a:spcAft>
              <a:buSzPts val="1400"/>
              <a:buChar char="○"/>
            </a:pPr>
            <a:r>
              <a:rPr lang="en"/>
              <a:t>Each parachute will be packed with the “burrito” method in a nomex blanket</a:t>
            </a:r>
            <a:endParaRPr/>
          </a:p>
          <a:p>
            <a:pPr marL="914400" lvl="0" indent="0" algn="l" rtl="0">
              <a:spcBef>
                <a:spcPts val="1600"/>
              </a:spcBef>
              <a:spcAft>
                <a:spcPts val="1600"/>
              </a:spcAft>
              <a:buNone/>
            </a:pPr>
            <a:endParaRPr/>
          </a:p>
        </p:txBody>
      </p:sp>
      <p:sp>
        <p:nvSpPr>
          <p:cNvPr id="492" name="Google Shape;492;p5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493" name="Google Shape;493;p5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5"/>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Flight Computer Capabilities</a:t>
            </a:r>
            <a:endParaRPr/>
          </a:p>
        </p:txBody>
      </p:sp>
      <p:sp>
        <p:nvSpPr>
          <p:cNvPr id="499" name="Google Shape;499;p55"/>
          <p:cNvSpPr txBox="1">
            <a:spLocks noGrp="1"/>
          </p:cNvSpPr>
          <p:nvPr>
            <p:ph type="body" idx="1"/>
          </p:nvPr>
        </p:nvSpPr>
        <p:spPr>
          <a:xfrm>
            <a:off x="311700" y="1468975"/>
            <a:ext cx="85206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TeleMega and Telemetrum</a:t>
            </a:r>
            <a:endParaRPr/>
          </a:p>
          <a:p>
            <a:pPr marL="457200" lvl="0" indent="-342900" algn="l" rtl="0">
              <a:spcBef>
                <a:spcPts val="1600"/>
              </a:spcBef>
              <a:spcAft>
                <a:spcPts val="0"/>
              </a:spcAft>
              <a:buSzPts val="1800"/>
              <a:buChar char="●"/>
            </a:pPr>
            <a:r>
              <a:rPr lang="en"/>
              <a:t>Controls deployment of Drogue and Main</a:t>
            </a:r>
            <a:endParaRPr/>
          </a:p>
          <a:p>
            <a:pPr marL="457200" lvl="0" indent="-342900" algn="l" rtl="0">
              <a:spcBef>
                <a:spcPts val="0"/>
              </a:spcBef>
              <a:spcAft>
                <a:spcPts val="0"/>
              </a:spcAft>
              <a:buSzPts val="1800"/>
              <a:buChar char="●"/>
            </a:pPr>
            <a:r>
              <a:rPr lang="en"/>
              <a:t>Live telemetry of flight data and GPS tracks</a:t>
            </a:r>
            <a:endParaRPr/>
          </a:p>
          <a:p>
            <a:pPr marL="457200" lvl="0" indent="-342900" algn="l" rtl="0">
              <a:spcBef>
                <a:spcPts val="0"/>
              </a:spcBef>
              <a:spcAft>
                <a:spcPts val="0"/>
              </a:spcAft>
              <a:buSzPts val="1800"/>
              <a:buChar char="●"/>
            </a:pPr>
            <a:r>
              <a:rPr lang="en"/>
              <a:t>Flight data recorded for post flight review</a:t>
            </a:r>
            <a:endParaRPr/>
          </a:p>
          <a:p>
            <a:pPr marL="457200" lvl="0" indent="-342900" algn="l" rtl="0">
              <a:spcBef>
                <a:spcPts val="0"/>
              </a:spcBef>
              <a:spcAft>
                <a:spcPts val="0"/>
              </a:spcAft>
              <a:buSzPts val="1800"/>
              <a:buChar char="●"/>
            </a:pPr>
            <a:r>
              <a:rPr lang="en"/>
              <a:t>Mounted on sled in electronics bay coupler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914400" lvl="0" indent="0" algn="l" rtl="0">
              <a:spcBef>
                <a:spcPts val="1600"/>
              </a:spcBef>
              <a:spcAft>
                <a:spcPts val="0"/>
              </a:spcAft>
              <a:buNone/>
            </a:pPr>
            <a:endParaRPr/>
          </a:p>
          <a:p>
            <a:pPr marL="0" lvl="0" indent="0" algn="l" rtl="0">
              <a:spcBef>
                <a:spcPts val="1600"/>
              </a:spcBef>
              <a:spcAft>
                <a:spcPts val="0"/>
              </a:spcAft>
              <a:buNone/>
            </a:pPr>
            <a:endParaRPr/>
          </a:p>
          <a:p>
            <a:pPr marL="914400" lvl="0" indent="0" algn="l" rtl="0">
              <a:spcBef>
                <a:spcPts val="1600"/>
              </a:spcBef>
              <a:spcAft>
                <a:spcPts val="0"/>
              </a:spcAft>
              <a:buNone/>
            </a:pPr>
            <a:endParaRPr/>
          </a:p>
          <a:p>
            <a:pPr marL="0" lvl="0" indent="0" algn="l" rtl="0">
              <a:spcBef>
                <a:spcPts val="1600"/>
              </a:spcBef>
              <a:spcAft>
                <a:spcPts val="1600"/>
              </a:spcAft>
              <a:buNone/>
            </a:pPr>
            <a:endParaRPr/>
          </a:p>
        </p:txBody>
      </p:sp>
      <p:sp>
        <p:nvSpPr>
          <p:cNvPr id="500" name="Google Shape;500;p5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501" name="Google Shape;501;p55"/>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pic>
        <p:nvPicPr>
          <p:cNvPr id="502" name="Google Shape;502;p55"/>
          <p:cNvPicPr preferRelativeResize="0"/>
          <p:nvPr/>
        </p:nvPicPr>
        <p:blipFill>
          <a:blip r:embed="rId3">
            <a:alphaModFix/>
          </a:blip>
          <a:stretch>
            <a:fillRect/>
          </a:stretch>
        </p:blipFill>
        <p:spPr>
          <a:xfrm rot="-5400000">
            <a:off x="6070376" y="2878775"/>
            <a:ext cx="3800474" cy="1512400"/>
          </a:xfrm>
          <a:prstGeom prst="rect">
            <a:avLst/>
          </a:prstGeom>
          <a:noFill/>
          <a:ln>
            <a:noFill/>
          </a:ln>
        </p:spPr>
      </p:pic>
      <p:pic>
        <p:nvPicPr>
          <p:cNvPr id="503" name="Google Shape;503;p55"/>
          <p:cNvPicPr preferRelativeResize="0"/>
          <p:nvPr/>
        </p:nvPicPr>
        <p:blipFill>
          <a:blip r:embed="rId4">
            <a:alphaModFix/>
          </a:blip>
          <a:stretch>
            <a:fillRect/>
          </a:stretch>
        </p:blipFill>
        <p:spPr>
          <a:xfrm>
            <a:off x="2867025" y="4405488"/>
            <a:ext cx="3409950" cy="1343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6"/>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Recovery System Testing</a:t>
            </a:r>
            <a:endParaRPr/>
          </a:p>
        </p:txBody>
      </p:sp>
      <p:sp>
        <p:nvSpPr>
          <p:cNvPr id="509" name="Google Shape;509;p56"/>
          <p:cNvSpPr txBox="1">
            <a:spLocks noGrp="1"/>
          </p:cNvSpPr>
          <p:nvPr>
            <p:ph type="body" idx="1"/>
          </p:nvPr>
        </p:nvSpPr>
        <p:spPr>
          <a:xfrm>
            <a:off x="657225" y="1614500"/>
            <a:ext cx="7629600" cy="39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Flight Computer Validation </a:t>
            </a:r>
            <a:endParaRPr/>
          </a:p>
          <a:p>
            <a:pPr marL="457200" lvl="0" indent="-342900" algn="l" rtl="0">
              <a:spcBef>
                <a:spcPts val="1600"/>
              </a:spcBef>
              <a:spcAft>
                <a:spcPts val="0"/>
              </a:spcAft>
              <a:buSzPts val="1800"/>
              <a:buChar char="●"/>
            </a:pPr>
            <a:r>
              <a:rPr lang="en"/>
              <a:t>Metal bulkheads and threaded rods may cause interference</a:t>
            </a:r>
            <a:endParaRPr/>
          </a:p>
          <a:p>
            <a:pPr marL="457200" lvl="0" indent="-342900" algn="l" rtl="0">
              <a:spcBef>
                <a:spcPts val="0"/>
              </a:spcBef>
              <a:spcAft>
                <a:spcPts val="0"/>
              </a:spcAft>
              <a:buSzPts val="1800"/>
              <a:buChar char="●"/>
            </a:pPr>
            <a:r>
              <a:rPr lang="en"/>
              <a:t>Telemetry testing at range internally and externally</a:t>
            </a:r>
            <a:endParaRPr/>
          </a:p>
          <a:p>
            <a:pPr marL="457200" lvl="0" indent="-342900" algn="l" rtl="0">
              <a:spcBef>
                <a:spcPts val="0"/>
              </a:spcBef>
              <a:spcAft>
                <a:spcPts val="0"/>
              </a:spcAft>
              <a:buSzPts val="1800"/>
              <a:buChar char="●"/>
            </a:pPr>
            <a:r>
              <a:rPr lang="en"/>
              <a:t>Test flights in competition configuration</a:t>
            </a:r>
            <a:endParaRPr/>
          </a:p>
          <a:p>
            <a:pPr marL="914400" lvl="0" indent="0" algn="l" rtl="0">
              <a:spcBef>
                <a:spcPts val="0"/>
              </a:spcBef>
              <a:spcAft>
                <a:spcPts val="0"/>
              </a:spcAft>
              <a:buNone/>
            </a:pPr>
            <a:endParaRPr/>
          </a:p>
          <a:p>
            <a:pPr marL="0" lvl="0" indent="0" algn="l" rtl="0">
              <a:spcBef>
                <a:spcPts val="0"/>
              </a:spcBef>
              <a:spcAft>
                <a:spcPts val="0"/>
              </a:spcAft>
              <a:buNone/>
            </a:pPr>
            <a:r>
              <a:rPr lang="en"/>
              <a:t>Deployment Testing</a:t>
            </a:r>
            <a:endParaRPr/>
          </a:p>
          <a:p>
            <a:pPr marL="457200" lvl="0" indent="-342900" algn="l" rtl="0">
              <a:spcBef>
                <a:spcPts val="0"/>
              </a:spcBef>
              <a:spcAft>
                <a:spcPts val="0"/>
              </a:spcAft>
              <a:buSzPts val="1800"/>
              <a:buChar char="●"/>
            </a:pPr>
            <a:r>
              <a:rPr lang="en"/>
              <a:t>Ground deployment testing of both test rocket and competition rocket charges</a:t>
            </a:r>
            <a:endParaRPr/>
          </a:p>
          <a:p>
            <a:pPr marL="457200" lvl="0" indent="-342900" algn="l" rtl="0">
              <a:spcBef>
                <a:spcPts val="0"/>
              </a:spcBef>
              <a:spcAft>
                <a:spcPts val="0"/>
              </a:spcAft>
              <a:buSzPts val="1800"/>
              <a:buChar char="●"/>
            </a:pPr>
            <a:r>
              <a:rPr lang="en"/>
              <a:t>In flight testing of computer deployment and parachute packing methods </a:t>
            </a:r>
            <a:endParaRPr/>
          </a:p>
        </p:txBody>
      </p:sp>
      <p:sp>
        <p:nvSpPr>
          <p:cNvPr id="510" name="Google Shape;510;p5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511" name="Google Shape;511;p56"/>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7"/>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Electronics Bay </a:t>
            </a:r>
            <a:endParaRPr/>
          </a:p>
        </p:txBody>
      </p:sp>
      <p:sp>
        <p:nvSpPr>
          <p:cNvPr id="517" name="Google Shape;517;p57"/>
          <p:cNvSpPr txBox="1">
            <a:spLocks noGrp="1"/>
          </p:cNvSpPr>
          <p:nvPr>
            <p:ph type="body" idx="1"/>
          </p:nvPr>
        </p:nvSpPr>
        <p:spPr>
          <a:xfrm>
            <a:off x="311700" y="1151400"/>
            <a:ext cx="85206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18" name="Google Shape;518;p5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519" name="Google Shape;519;p57"/>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pic>
        <p:nvPicPr>
          <p:cNvPr id="520" name="Google Shape;520;p57"/>
          <p:cNvPicPr preferRelativeResize="0"/>
          <p:nvPr/>
        </p:nvPicPr>
        <p:blipFill>
          <a:blip r:embed="rId3">
            <a:alphaModFix/>
          </a:blip>
          <a:stretch>
            <a:fillRect/>
          </a:stretch>
        </p:blipFill>
        <p:spPr>
          <a:xfrm>
            <a:off x="311700" y="1151225"/>
            <a:ext cx="8520599" cy="506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8"/>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SRAD Flight Computer</a:t>
            </a:r>
            <a:endParaRPr/>
          </a:p>
        </p:txBody>
      </p:sp>
      <p:sp>
        <p:nvSpPr>
          <p:cNvPr id="526" name="Google Shape;526;p58"/>
          <p:cNvSpPr txBox="1">
            <a:spLocks noGrp="1"/>
          </p:cNvSpPr>
          <p:nvPr>
            <p:ph type="body" idx="1"/>
          </p:nvPr>
        </p:nvSpPr>
        <p:spPr>
          <a:xfrm>
            <a:off x="311700" y="1460400"/>
            <a:ext cx="85206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Capabilities</a:t>
            </a:r>
            <a:endParaRPr/>
          </a:p>
          <a:p>
            <a:pPr marL="457200" lvl="0" indent="-342900" algn="l" rtl="0">
              <a:spcBef>
                <a:spcPts val="1600"/>
              </a:spcBef>
              <a:spcAft>
                <a:spcPts val="0"/>
              </a:spcAft>
              <a:buSzPts val="1800"/>
              <a:buChar char="●"/>
            </a:pPr>
            <a:r>
              <a:rPr lang="en"/>
              <a:t>Reliable sensor data acquisition and logging</a:t>
            </a:r>
            <a:endParaRPr/>
          </a:p>
          <a:p>
            <a:pPr marL="457200" lvl="0" indent="-342900" algn="l" rtl="0">
              <a:spcBef>
                <a:spcPts val="0"/>
              </a:spcBef>
              <a:spcAft>
                <a:spcPts val="0"/>
              </a:spcAft>
              <a:buSzPts val="1800"/>
              <a:buChar char="●"/>
            </a:pPr>
            <a:r>
              <a:rPr lang="en"/>
              <a:t>GPS Tracking</a:t>
            </a:r>
            <a:endParaRPr/>
          </a:p>
          <a:p>
            <a:pPr marL="457200" lvl="0" indent="-342900" algn="l" rtl="0">
              <a:spcBef>
                <a:spcPts val="0"/>
              </a:spcBef>
              <a:spcAft>
                <a:spcPts val="0"/>
              </a:spcAft>
              <a:buSzPts val="1800"/>
              <a:buChar char="●"/>
            </a:pPr>
            <a:r>
              <a:rPr lang="en"/>
              <a:t>Programmable pyro events</a:t>
            </a:r>
            <a:endParaRPr/>
          </a:p>
          <a:p>
            <a:pPr marL="457200" lvl="0" indent="-342900" algn="l" rtl="0">
              <a:spcBef>
                <a:spcPts val="0"/>
              </a:spcBef>
              <a:spcAft>
                <a:spcPts val="0"/>
              </a:spcAft>
              <a:buSzPts val="1800"/>
              <a:buChar char="●"/>
            </a:pPr>
            <a:r>
              <a:rPr lang="en"/>
              <a:t>RF transmission</a:t>
            </a:r>
            <a:endParaRPr/>
          </a:p>
          <a:p>
            <a:pPr marL="457200" lvl="0" indent="-342900" algn="l" rtl="0">
              <a:spcBef>
                <a:spcPts val="0"/>
              </a:spcBef>
              <a:spcAft>
                <a:spcPts val="0"/>
              </a:spcAft>
              <a:buSzPts val="1800"/>
              <a:buChar char="●"/>
            </a:pPr>
            <a:r>
              <a:rPr lang="en"/>
              <a:t>Aerobrake control</a:t>
            </a:r>
            <a:endParaRPr/>
          </a:p>
          <a:p>
            <a:pPr marL="457200" lvl="0" indent="-342900" algn="l" rtl="0">
              <a:spcBef>
                <a:spcPts val="0"/>
              </a:spcBef>
              <a:spcAft>
                <a:spcPts val="0"/>
              </a:spcAft>
              <a:buSzPts val="1800"/>
              <a:buChar char="●"/>
            </a:pPr>
            <a:r>
              <a:rPr lang="en"/>
              <a:t>Valve control- for hybrid motor</a:t>
            </a:r>
            <a:endParaRPr/>
          </a:p>
          <a:p>
            <a:pPr marL="457200" lvl="0" indent="0" algn="l" rtl="0">
              <a:spcBef>
                <a:spcPts val="1600"/>
              </a:spcBef>
              <a:spcAft>
                <a:spcPts val="0"/>
              </a:spcAft>
              <a:buNone/>
            </a:pPr>
            <a:endParaRPr/>
          </a:p>
          <a:p>
            <a:pPr marL="457200" lvl="0" indent="0" algn="l" rtl="0">
              <a:spcBef>
                <a:spcPts val="1600"/>
              </a:spcBef>
              <a:spcAft>
                <a:spcPts val="1600"/>
              </a:spcAft>
              <a:buNone/>
            </a:pPr>
            <a:endParaRPr/>
          </a:p>
        </p:txBody>
      </p:sp>
      <p:sp>
        <p:nvSpPr>
          <p:cNvPr id="527" name="Google Shape;527;p5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528" name="Google Shape;528;p58"/>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9"/>
          <p:cNvSpPr txBox="1">
            <a:spLocks noGrp="1"/>
          </p:cNvSpPr>
          <p:nvPr>
            <p:ph type="title"/>
          </p:nvPr>
        </p:nvSpPr>
        <p:spPr>
          <a:xfrm>
            <a:off x="1381200" y="106746"/>
            <a:ext cx="74511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Flight Computer Diagram</a:t>
            </a:r>
            <a:endParaRPr/>
          </a:p>
        </p:txBody>
      </p:sp>
      <p:sp>
        <p:nvSpPr>
          <p:cNvPr id="534" name="Google Shape;534;p5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37</a:t>
            </a:fld>
            <a:endParaRPr/>
          </a:p>
        </p:txBody>
      </p:sp>
      <p:sp>
        <p:nvSpPr>
          <p:cNvPr id="535" name="Google Shape;535;p59"/>
          <p:cNvSpPr txBox="1">
            <a:spLocks noGrp="1"/>
          </p:cNvSpPr>
          <p:nvPr>
            <p:ph type="sldNum" idx="2"/>
          </p:nvPr>
        </p:nvSpPr>
        <p:spPr>
          <a:xfrm>
            <a:off x="7573125" y="6277633"/>
            <a:ext cx="1492800" cy="404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a:t>Andrew Bean</a:t>
            </a:r>
            <a:endParaRPr/>
          </a:p>
        </p:txBody>
      </p:sp>
      <p:pic>
        <p:nvPicPr>
          <p:cNvPr id="536" name="Google Shape;536;p59" descr="A computer with a blue screen&#10;&#10;Description automatically generated with low confidence"/>
          <p:cNvPicPr preferRelativeResize="0"/>
          <p:nvPr/>
        </p:nvPicPr>
        <p:blipFill rotWithShape="1">
          <a:blip r:embed="rId3">
            <a:alphaModFix/>
          </a:blip>
          <a:srcRect/>
          <a:stretch/>
        </p:blipFill>
        <p:spPr>
          <a:xfrm>
            <a:off x="7212939" y="4954681"/>
            <a:ext cx="1259519" cy="1259519"/>
          </a:xfrm>
          <a:prstGeom prst="rect">
            <a:avLst/>
          </a:prstGeom>
          <a:noFill/>
          <a:ln>
            <a:noFill/>
          </a:ln>
        </p:spPr>
      </p:pic>
      <p:sp>
        <p:nvSpPr>
          <p:cNvPr id="537" name="Google Shape;537;p59"/>
          <p:cNvSpPr txBox="1"/>
          <p:nvPr/>
        </p:nvSpPr>
        <p:spPr>
          <a:xfrm>
            <a:off x="4760522" y="5322830"/>
            <a:ext cx="182880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Raspberry Pi Zero</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(Microcontroller)</a:t>
            </a:r>
            <a:endParaRPr/>
          </a:p>
        </p:txBody>
      </p:sp>
      <p:sp>
        <p:nvSpPr>
          <p:cNvPr id="538" name="Google Shape;538;p59"/>
          <p:cNvSpPr txBox="1"/>
          <p:nvPr/>
        </p:nvSpPr>
        <p:spPr>
          <a:xfrm>
            <a:off x="6706822" y="5186001"/>
            <a:ext cx="8590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USB</a:t>
            </a:r>
            <a:endParaRPr/>
          </a:p>
        </p:txBody>
      </p:sp>
      <p:cxnSp>
        <p:nvCxnSpPr>
          <p:cNvPr id="539" name="Google Shape;539;p59"/>
          <p:cNvCxnSpPr/>
          <p:nvPr/>
        </p:nvCxnSpPr>
        <p:spPr>
          <a:xfrm rot="10800000">
            <a:off x="3861786" y="5584439"/>
            <a:ext cx="898736" cy="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sp>
        <p:nvSpPr>
          <p:cNvPr id="540" name="Google Shape;540;p59"/>
          <p:cNvSpPr txBox="1"/>
          <p:nvPr/>
        </p:nvSpPr>
        <p:spPr>
          <a:xfrm>
            <a:off x="2032986" y="5322830"/>
            <a:ext cx="182880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SX1278</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(Transceiver)</a:t>
            </a:r>
            <a:endParaRPr/>
          </a:p>
        </p:txBody>
      </p:sp>
      <p:sp>
        <p:nvSpPr>
          <p:cNvPr id="541" name="Google Shape;541;p59"/>
          <p:cNvSpPr txBox="1"/>
          <p:nvPr/>
        </p:nvSpPr>
        <p:spPr>
          <a:xfrm>
            <a:off x="3501373" y="1728853"/>
            <a:ext cx="182880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Raspberry Pi Zero</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(Microcontroller)</a:t>
            </a:r>
            <a:endParaRPr/>
          </a:p>
        </p:txBody>
      </p:sp>
      <p:sp>
        <p:nvSpPr>
          <p:cNvPr id="542" name="Google Shape;542;p59"/>
          <p:cNvSpPr/>
          <p:nvPr/>
        </p:nvSpPr>
        <p:spPr>
          <a:xfrm rot="-1330635" flipH="1">
            <a:off x="2550274" y="3269631"/>
            <a:ext cx="94675" cy="2113508"/>
          </a:xfrm>
          <a:prstGeom prst="upDownArrow">
            <a:avLst>
              <a:gd name="adj1" fmla="val 50000"/>
              <a:gd name="adj2" fmla="val 50000"/>
            </a:avLst>
          </a:prstGeom>
          <a:solidFill>
            <a:schemeClr val="accent2"/>
          </a:solidFill>
          <a:ln w="254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3" name="Google Shape;543;p59"/>
          <p:cNvSpPr/>
          <p:nvPr/>
        </p:nvSpPr>
        <p:spPr>
          <a:xfrm rot="10800000" flipH="1">
            <a:off x="6588065" y="5584439"/>
            <a:ext cx="718258" cy="45719"/>
          </a:xfrm>
          <a:prstGeom prst="rightArrow">
            <a:avLst>
              <a:gd name="adj1" fmla="val 50000"/>
              <a:gd name="adj2" fmla="val 50000"/>
            </a:avLst>
          </a:prstGeom>
          <a:solidFill>
            <a:schemeClr val="accent2"/>
          </a:solidFill>
          <a:ln w="254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4" name="Google Shape;544;p59"/>
          <p:cNvSpPr txBox="1"/>
          <p:nvPr/>
        </p:nvSpPr>
        <p:spPr>
          <a:xfrm>
            <a:off x="5737065" y="1621131"/>
            <a:ext cx="1828800"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Sensirion SHTC3</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(Thermometer &amp; Hygrometer)</a:t>
            </a:r>
            <a:endParaRPr/>
          </a:p>
        </p:txBody>
      </p:sp>
      <p:sp>
        <p:nvSpPr>
          <p:cNvPr id="545" name="Google Shape;545;p59"/>
          <p:cNvSpPr txBox="1"/>
          <p:nvPr/>
        </p:nvSpPr>
        <p:spPr>
          <a:xfrm>
            <a:off x="5737065" y="2690336"/>
            <a:ext cx="1828800" cy="738664"/>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BMP388</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(Barometer &amp; Altimeter)</a:t>
            </a:r>
            <a:endParaRPr/>
          </a:p>
        </p:txBody>
      </p:sp>
      <p:sp>
        <p:nvSpPr>
          <p:cNvPr id="546" name="Google Shape;546;p59"/>
          <p:cNvSpPr txBox="1"/>
          <p:nvPr/>
        </p:nvSpPr>
        <p:spPr>
          <a:xfrm>
            <a:off x="3501373" y="2798058"/>
            <a:ext cx="182880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BNO055</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(IMU)</a:t>
            </a:r>
            <a:endParaRPr/>
          </a:p>
        </p:txBody>
      </p:sp>
      <p:sp>
        <p:nvSpPr>
          <p:cNvPr id="547" name="Google Shape;547;p59"/>
          <p:cNvSpPr txBox="1"/>
          <p:nvPr/>
        </p:nvSpPr>
        <p:spPr>
          <a:xfrm>
            <a:off x="1260374" y="2798058"/>
            <a:ext cx="182880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SX1278</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(Transceiver)</a:t>
            </a:r>
            <a:endParaRPr/>
          </a:p>
        </p:txBody>
      </p:sp>
      <p:sp>
        <p:nvSpPr>
          <p:cNvPr id="548" name="Google Shape;548;p59"/>
          <p:cNvSpPr txBox="1"/>
          <p:nvPr/>
        </p:nvSpPr>
        <p:spPr>
          <a:xfrm>
            <a:off x="2732715" y="4014276"/>
            <a:ext cx="19191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Data Transmission via 433 MHz Radio</a:t>
            </a:r>
            <a:endParaRPr/>
          </a:p>
        </p:txBody>
      </p:sp>
      <p:sp>
        <p:nvSpPr>
          <p:cNvPr id="549" name="Google Shape;549;p59"/>
          <p:cNvSpPr txBox="1"/>
          <p:nvPr/>
        </p:nvSpPr>
        <p:spPr>
          <a:xfrm>
            <a:off x="1240479" y="1728853"/>
            <a:ext cx="1828800" cy="52322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MTK3339</a:t>
            </a:r>
            <a:endParaRPr/>
          </a:p>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(GPS)</a:t>
            </a:r>
            <a:endParaRPr/>
          </a:p>
        </p:txBody>
      </p:sp>
      <p:cxnSp>
        <p:nvCxnSpPr>
          <p:cNvPr id="550" name="Google Shape;550;p59"/>
          <p:cNvCxnSpPr>
            <a:stCxn id="544" idx="1"/>
            <a:endCxn id="541" idx="3"/>
          </p:cNvCxnSpPr>
          <p:nvPr/>
        </p:nvCxnSpPr>
        <p:spPr>
          <a:xfrm rot="10800000">
            <a:off x="5330265" y="1990463"/>
            <a:ext cx="406800" cy="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551" name="Google Shape;551;p59"/>
          <p:cNvCxnSpPr/>
          <p:nvPr/>
        </p:nvCxnSpPr>
        <p:spPr>
          <a:xfrm rot="10800000">
            <a:off x="3094481" y="1990463"/>
            <a:ext cx="406892" cy="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552" name="Google Shape;552;p59"/>
          <p:cNvCxnSpPr>
            <a:stCxn id="546" idx="0"/>
            <a:endCxn id="541" idx="2"/>
          </p:cNvCxnSpPr>
          <p:nvPr/>
        </p:nvCxnSpPr>
        <p:spPr>
          <a:xfrm rot="10800000">
            <a:off x="4415773" y="2252058"/>
            <a:ext cx="0" cy="5460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553" name="Google Shape;553;p59"/>
          <p:cNvCxnSpPr/>
          <p:nvPr/>
        </p:nvCxnSpPr>
        <p:spPr>
          <a:xfrm rot="10800000" flipH="1">
            <a:off x="3089174" y="2252073"/>
            <a:ext cx="412199" cy="545985"/>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554" name="Google Shape;554;p59"/>
          <p:cNvCxnSpPr/>
          <p:nvPr/>
        </p:nvCxnSpPr>
        <p:spPr>
          <a:xfrm rot="10800000">
            <a:off x="5330174" y="2252073"/>
            <a:ext cx="406891" cy="437211"/>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sp>
        <p:nvSpPr>
          <p:cNvPr id="555" name="Google Shape;555;p59"/>
          <p:cNvSpPr txBox="1"/>
          <p:nvPr/>
        </p:nvSpPr>
        <p:spPr>
          <a:xfrm>
            <a:off x="7082612" y="4587337"/>
            <a:ext cx="1520171" cy="52322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Ground Computer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0"/>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561" name="Google Shape;561;p60"/>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Payload</a:t>
            </a:r>
            <a:endParaRPr sz="1700">
              <a:solidFill>
                <a:srgbClr val="FF0000"/>
              </a:solidFill>
            </a:endParaRPr>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562" name="Google Shape;562;p6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563" name="Google Shape;563;p60"/>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1"/>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Payload Mission</a:t>
            </a:r>
            <a:endParaRPr/>
          </a:p>
        </p:txBody>
      </p:sp>
      <p:sp>
        <p:nvSpPr>
          <p:cNvPr id="569" name="Google Shape;569;p61"/>
          <p:cNvSpPr txBox="1">
            <a:spLocks noGrp="1"/>
          </p:cNvSpPr>
          <p:nvPr>
            <p:ph type="body" idx="1"/>
          </p:nvPr>
        </p:nvSpPr>
        <p:spPr>
          <a:xfrm>
            <a:off x="311700" y="1151400"/>
            <a:ext cx="85206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a:solidFill>
                <a:srgbClr val="000000"/>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Design a payload capable of inflating and releasing a blimp with scientific sensors from the rocket while it descends with the drogue parachute.</a:t>
            </a:r>
            <a:endParaRPr>
              <a:solidFill>
                <a:schemeClr val="dk1"/>
              </a:solidFill>
              <a:latin typeface="Lato"/>
              <a:ea typeface="Lato"/>
              <a:cs typeface="Lato"/>
              <a:sym typeface="Lato"/>
            </a:endParaRPr>
          </a:p>
          <a:p>
            <a:pPr marL="914400" lvl="1" indent="-330200" algn="l" rtl="0">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This will act as a testbed for possible long term in-atmosphere data collection projects on planets like Venus or Jupiter</a:t>
            </a:r>
            <a:endParaRPr sz="1600">
              <a:solidFill>
                <a:schemeClr val="dk1"/>
              </a:solidFill>
              <a:latin typeface="Lato"/>
              <a:ea typeface="Lato"/>
              <a:cs typeface="Lato"/>
              <a:sym typeface="Lato"/>
            </a:endParaRPr>
          </a:p>
          <a:p>
            <a:pPr marL="457200" lvl="0" indent="0" algn="l" rtl="0">
              <a:spcBef>
                <a:spcPts val="0"/>
              </a:spcBef>
              <a:spcAft>
                <a:spcPts val="0"/>
              </a:spcAft>
              <a:buNone/>
            </a:pPr>
            <a:endParaRPr>
              <a:solidFill>
                <a:schemeClr val="dk1"/>
              </a:solidFill>
              <a:latin typeface="Lato"/>
              <a:ea typeface="Lato"/>
              <a:cs typeface="Lato"/>
              <a:sym typeface="Lato"/>
            </a:endParaRPr>
          </a:p>
          <a:p>
            <a:pPr marL="457200" lvl="0" indent="-342900" algn="l" rtl="0">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Blimp will not be deployed during the competition launch this year. </a:t>
            </a:r>
            <a:endParaRPr>
              <a:solidFill>
                <a:schemeClr val="dk1"/>
              </a:solidFill>
              <a:latin typeface="Lato"/>
              <a:ea typeface="Lato"/>
              <a:cs typeface="Lato"/>
              <a:sym typeface="Lato"/>
            </a:endParaRPr>
          </a:p>
          <a:p>
            <a:pPr marL="914400" lvl="1" indent="-330200" algn="l" rtl="0">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The technical issues associated with separating a payload from the rocket are too great to accomplish before the competition, so the payload will stay in the nose cone</a:t>
            </a:r>
            <a:endParaRPr sz="1600">
              <a:solidFill>
                <a:schemeClr val="dk1"/>
              </a:solidFill>
              <a:latin typeface="Lato"/>
              <a:ea typeface="Lato"/>
              <a:cs typeface="Lato"/>
              <a:sym typeface="Lato"/>
            </a:endParaRPr>
          </a:p>
          <a:p>
            <a:pPr marL="914400" lvl="1" indent="-330200" algn="l" rtl="0">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To ensure the payload is capable of deploying the balloon, a ground launch will be conducted</a:t>
            </a:r>
            <a:endParaRPr sz="1600">
              <a:solidFill>
                <a:schemeClr val="dk1"/>
              </a:solidFill>
              <a:latin typeface="Lato"/>
              <a:ea typeface="Lato"/>
              <a:cs typeface="Lato"/>
              <a:sym typeface="Lato"/>
            </a:endParaRPr>
          </a:p>
          <a:p>
            <a:pPr marL="0" lvl="0" indent="0" algn="l" rtl="0">
              <a:spcBef>
                <a:spcPts val="0"/>
              </a:spcBef>
              <a:spcAft>
                <a:spcPts val="0"/>
              </a:spcAft>
              <a:buNone/>
            </a:pPr>
            <a:endParaRPr sz="1600">
              <a:solidFill>
                <a:srgbClr val="000000"/>
              </a:solidFill>
              <a:latin typeface="Lato"/>
              <a:ea typeface="Lato"/>
              <a:cs typeface="Lato"/>
              <a:sym typeface="Lato"/>
            </a:endParaRPr>
          </a:p>
        </p:txBody>
      </p:sp>
      <p:sp>
        <p:nvSpPr>
          <p:cNvPr id="570" name="Google Shape;570;p6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571" name="Google Shape;571;p61"/>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Liam McCarthy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Background</a:t>
            </a:r>
            <a:endParaRPr/>
          </a:p>
        </p:txBody>
      </p:sp>
      <p:sp>
        <p:nvSpPr>
          <p:cNvPr id="142" name="Google Shape;142;p26"/>
          <p:cNvSpPr txBox="1">
            <a:spLocks noGrp="1"/>
          </p:cNvSpPr>
          <p:nvPr>
            <p:ph type="body" idx="1"/>
          </p:nvPr>
        </p:nvSpPr>
        <p:spPr>
          <a:xfrm>
            <a:off x="311700" y="1433075"/>
            <a:ext cx="8520600" cy="506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Began development of a hybrid motor in 2016</a:t>
            </a:r>
            <a:endParaRPr/>
          </a:p>
          <a:p>
            <a:pPr marL="457200" lvl="0" indent="-342900" algn="l" rtl="0">
              <a:spcBef>
                <a:spcPts val="0"/>
              </a:spcBef>
              <a:spcAft>
                <a:spcPts val="0"/>
              </a:spcAft>
              <a:buSzPts val="1800"/>
              <a:buChar char="●"/>
            </a:pPr>
            <a:r>
              <a:rPr lang="en"/>
              <a:t>Successfully test fired scaled model of motor in 2019</a:t>
            </a:r>
            <a:endParaRPr/>
          </a:p>
          <a:p>
            <a:pPr marL="457200" lvl="0" indent="-342900" algn="l" rtl="0">
              <a:spcBef>
                <a:spcPts val="0"/>
              </a:spcBef>
              <a:spcAft>
                <a:spcPts val="0"/>
              </a:spcAft>
              <a:buSzPts val="1800"/>
              <a:buChar char="●"/>
            </a:pPr>
            <a:r>
              <a:rPr lang="en"/>
              <a:t>Hybrid development stalled as a result of COVID-19</a:t>
            </a:r>
            <a:endParaRPr/>
          </a:p>
          <a:p>
            <a:pPr marL="457200" lvl="0" indent="-342900" algn="l" rtl="0">
              <a:spcBef>
                <a:spcPts val="0"/>
              </a:spcBef>
              <a:spcAft>
                <a:spcPts val="0"/>
              </a:spcAft>
              <a:buSzPts val="1800"/>
              <a:buChar char="●"/>
            </a:pPr>
            <a:r>
              <a:rPr lang="en"/>
              <a:t>Competed in Spaceport America Cup 10k COTS in 2019, did not recover rocket</a:t>
            </a:r>
            <a:endParaRPr/>
          </a:p>
          <a:p>
            <a:pPr marL="457200" lvl="0" indent="-342900" algn="l" rtl="0">
              <a:spcBef>
                <a:spcPts val="0"/>
              </a:spcBef>
              <a:spcAft>
                <a:spcPts val="0"/>
              </a:spcAft>
              <a:buSzPts val="1800"/>
              <a:buChar char="●"/>
            </a:pPr>
            <a:r>
              <a:rPr lang="en"/>
              <a:t>Competed in the Virtual Spaceport America Cup 10k COTS 2021, did not fly</a:t>
            </a:r>
            <a:endParaRPr/>
          </a:p>
          <a:p>
            <a:pPr marL="914400" lvl="1" indent="-317500" algn="l" rtl="0">
              <a:spcBef>
                <a:spcPts val="0"/>
              </a:spcBef>
              <a:spcAft>
                <a:spcPts val="0"/>
              </a:spcAft>
              <a:buSzPts val="1400"/>
              <a:buChar char="○"/>
            </a:pPr>
            <a:r>
              <a:rPr lang="en"/>
              <a:t>Placed 20th of 36 teams</a:t>
            </a:r>
            <a:endParaRPr/>
          </a:p>
          <a:p>
            <a:pPr marL="457200" lvl="0" indent="-342900" algn="l" rtl="0">
              <a:spcBef>
                <a:spcPts val="0"/>
              </a:spcBef>
              <a:spcAft>
                <a:spcPts val="0"/>
              </a:spcAft>
              <a:buSzPts val="1800"/>
              <a:buChar char="●"/>
            </a:pPr>
            <a:r>
              <a:rPr lang="en"/>
              <a:t>Member Experience</a:t>
            </a:r>
            <a:endParaRPr/>
          </a:p>
          <a:p>
            <a:pPr marL="914400" lvl="1" indent="-317500" algn="l" rtl="0">
              <a:spcBef>
                <a:spcPts val="0"/>
              </a:spcBef>
              <a:spcAft>
                <a:spcPts val="0"/>
              </a:spcAft>
              <a:buSzPts val="1400"/>
              <a:buChar char="○"/>
            </a:pPr>
            <a:r>
              <a:rPr lang="en"/>
              <a:t>Two L2 certifications</a:t>
            </a:r>
            <a:endParaRPr/>
          </a:p>
          <a:p>
            <a:pPr marL="914400" lvl="1" indent="-317500" algn="l" rtl="0">
              <a:spcBef>
                <a:spcPts val="0"/>
              </a:spcBef>
              <a:spcAft>
                <a:spcPts val="0"/>
              </a:spcAft>
              <a:buSzPts val="1400"/>
              <a:buChar char="○"/>
            </a:pPr>
            <a:r>
              <a:rPr lang="en"/>
              <a:t>Four L1 certifications</a:t>
            </a:r>
            <a:endParaRPr/>
          </a:p>
          <a:p>
            <a:pPr marL="0" lvl="0" indent="0" algn="l" rtl="0">
              <a:spcBef>
                <a:spcPts val="1600"/>
              </a:spcBef>
              <a:spcAft>
                <a:spcPts val="1600"/>
              </a:spcAft>
              <a:buNone/>
            </a:pPr>
            <a:endParaRPr/>
          </a:p>
        </p:txBody>
      </p:sp>
      <p:sp>
        <p:nvSpPr>
          <p:cNvPr id="143" name="Google Shape;143;p2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44" name="Google Shape;144;p26"/>
          <p:cNvSpPr txBox="1">
            <a:spLocks noGrp="1"/>
          </p:cNvSpPr>
          <p:nvPr>
            <p:ph type="sldNum" idx="2"/>
          </p:nvPr>
        </p:nvSpPr>
        <p:spPr>
          <a:xfrm>
            <a:off x="733950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p:nvPr/>
        </p:nvSpPr>
        <p:spPr>
          <a:xfrm rot="5400000">
            <a:off x="7308100" y="1335800"/>
            <a:ext cx="92700" cy="16122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8103359" y="2093125"/>
            <a:ext cx="91800" cy="10599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2"/>
          <p:cNvSpPr/>
          <p:nvPr/>
        </p:nvSpPr>
        <p:spPr>
          <a:xfrm>
            <a:off x="6526972" y="2093125"/>
            <a:ext cx="91800" cy="10599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2"/>
          <p:cNvSpPr txBox="1">
            <a:spLocks noGrp="1"/>
          </p:cNvSpPr>
          <p:nvPr>
            <p:ph type="body" idx="1"/>
          </p:nvPr>
        </p:nvSpPr>
        <p:spPr>
          <a:xfrm>
            <a:off x="311700" y="1151400"/>
            <a:ext cx="48912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r>
              <a:rPr lang="en" sz="1600">
                <a:solidFill>
                  <a:srgbClr val="000000"/>
                </a:solidFill>
                <a:latin typeface="Lato"/>
                <a:ea typeface="Lato"/>
                <a:cs typeface="Lato"/>
                <a:sym typeface="Lato"/>
              </a:rPr>
              <a:t>Payload will be housed in the nosecone</a:t>
            </a:r>
            <a:endParaRPr sz="1600">
              <a:solidFill>
                <a:srgbClr val="000000"/>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r>
              <a:rPr lang="en" sz="1600">
                <a:solidFill>
                  <a:srgbClr val="000000"/>
                </a:solidFill>
                <a:latin typeface="Lato"/>
                <a:ea typeface="Lato"/>
                <a:cs typeface="Lato"/>
                <a:sym typeface="Lato"/>
              </a:rPr>
              <a:t>Major Dimensions: 13.2 cm x 13.2 cm x 44cm</a:t>
            </a:r>
            <a:endParaRPr sz="1600">
              <a:solidFill>
                <a:srgbClr val="000000"/>
              </a:solidFill>
              <a:latin typeface="Lato"/>
              <a:ea typeface="Lato"/>
              <a:cs typeface="Lato"/>
              <a:sym typeface="Lato"/>
            </a:endParaRPr>
          </a:p>
          <a:p>
            <a:pPr marL="0" lvl="0" indent="0" algn="l" rtl="0">
              <a:spcBef>
                <a:spcPts val="1600"/>
              </a:spcBef>
              <a:spcAft>
                <a:spcPts val="0"/>
              </a:spcAft>
              <a:buNone/>
            </a:pPr>
            <a:r>
              <a:rPr lang="en" sz="1600">
                <a:solidFill>
                  <a:srgbClr val="000000"/>
                </a:solidFill>
                <a:latin typeface="Lato"/>
                <a:ea typeface="Lato"/>
                <a:cs typeface="Lato"/>
                <a:sym typeface="Lato"/>
              </a:rPr>
              <a:t>Lifting gas = Helium</a:t>
            </a:r>
            <a:endParaRPr sz="1600">
              <a:solidFill>
                <a:srgbClr val="000000"/>
              </a:solidFill>
              <a:latin typeface="Lato"/>
              <a:ea typeface="Lato"/>
              <a:cs typeface="Lato"/>
              <a:sym typeface="Lato"/>
            </a:endParaRPr>
          </a:p>
          <a:p>
            <a:pPr marL="0" lvl="0" indent="0" algn="l" rtl="0">
              <a:spcBef>
                <a:spcPts val="1600"/>
              </a:spcBef>
              <a:spcAft>
                <a:spcPts val="0"/>
              </a:spcAft>
              <a:buNone/>
            </a:pPr>
            <a:r>
              <a:rPr lang="en" sz="1600">
                <a:solidFill>
                  <a:srgbClr val="000000"/>
                </a:solidFill>
                <a:latin typeface="Lato"/>
                <a:ea typeface="Lato"/>
                <a:cs typeface="Lato"/>
                <a:sym typeface="Lato"/>
              </a:rPr>
              <a:t>Max blimp weight = 1.2lb</a:t>
            </a:r>
            <a:endParaRPr sz="1600">
              <a:solidFill>
                <a:srgbClr val="000000"/>
              </a:solidFill>
              <a:latin typeface="Lato"/>
              <a:ea typeface="Lato"/>
              <a:cs typeface="Lato"/>
              <a:sym typeface="Lato"/>
            </a:endParaRPr>
          </a:p>
          <a:p>
            <a:pPr marL="0" lvl="0" indent="0" algn="l" rtl="0">
              <a:spcBef>
                <a:spcPts val="1600"/>
              </a:spcBef>
              <a:spcAft>
                <a:spcPts val="0"/>
              </a:spcAft>
              <a:buNone/>
            </a:pPr>
            <a:r>
              <a:rPr lang="en" sz="1600">
                <a:solidFill>
                  <a:srgbClr val="000000"/>
                </a:solidFill>
                <a:latin typeface="Lato"/>
                <a:ea typeface="Lato"/>
                <a:cs typeface="Lato"/>
                <a:sym typeface="Lato"/>
              </a:rPr>
              <a:t>Pressure vessel holds 2.5L at 2900 psi</a:t>
            </a:r>
            <a:endParaRPr sz="1600">
              <a:solidFill>
                <a:srgbClr val="000000"/>
              </a:solidFill>
              <a:latin typeface="Lato"/>
              <a:ea typeface="Lato"/>
              <a:cs typeface="Lato"/>
              <a:sym typeface="Lato"/>
            </a:endParaRPr>
          </a:p>
          <a:p>
            <a:pPr marL="0" lvl="0" indent="0" algn="l" rtl="0">
              <a:spcBef>
                <a:spcPts val="1600"/>
              </a:spcBef>
              <a:spcAft>
                <a:spcPts val="0"/>
              </a:spcAft>
              <a:buNone/>
            </a:pPr>
            <a:r>
              <a:rPr lang="en" sz="1600">
                <a:solidFill>
                  <a:srgbClr val="000000"/>
                </a:solidFill>
                <a:latin typeface="Lato"/>
                <a:ea typeface="Lato"/>
                <a:cs typeface="Lato"/>
                <a:sym typeface="Lato"/>
              </a:rPr>
              <a:t>For the competition launch a lower pressure CO2 system will be used</a:t>
            </a:r>
            <a:endParaRPr sz="1600">
              <a:solidFill>
                <a:srgbClr val="000000"/>
              </a:solidFill>
              <a:latin typeface="Lato"/>
              <a:ea typeface="Lato"/>
              <a:cs typeface="Lato"/>
              <a:sym typeface="Lato"/>
            </a:endParaRPr>
          </a:p>
          <a:p>
            <a:pPr marL="0" lvl="0" indent="0" algn="l" rtl="0">
              <a:spcBef>
                <a:spcPts val="1600"/>
              </a:spcBef>
              <a:spcAft>
                <a:spcPts val="0"/>
              </a:spcAft>
              <a:buNone/>
            </a:pPr>
            <a:r>
              <a:rPr lang="en" sz="1600">
                <a:solidFill>
                  <a:srgbClr val="000000"/>
                </a:solidFill>
                <a:latin typeface="Lato"/>
                <a:ea typeface="Lato"/>
                <a:cs typeface="Lato"/>
                <a:sym typeface="Lato"/>
              </a:rPr>
              <a:t>Scientific sensors include a camera, temperature sensor, pressure sensor, and humidity sensor</a:t>
            </a:r>
            <a:endParaRPr sz="1600">
              <a:solidFill>
                <a:srgbClr val="000000"/>
              </a:solidFill>
              <a:latin typeface="Lato"/>
              <a:ea typeface="Lato"/>
              <a:cs typeface="Lato"/>
              <a:sym typeface="Lato"/>
            </a:endParaRPr>
          </a:p>
          <a:p>
            <a:pPr marL="0" lvl="0" indent="0" algn="l" rtl="0">
              <a:spcBef>
                <a:spcPts val="1600"/>
              </a:spcBef>
              <a:spcAft>
                <a:spcPts val="1600"/>
              </a:spcAft>
              <a:buNone/>
            </a:pPr>
            <a:endParaRPr sz="1600">
              <a:solidFill>
                <a:srgbClr val="000000"/>
              </a:solidFill>
              <a:latin typeface="Lato"/>
              <a:ea typeface="Lato"/>
              <a:cs typeface="Lato"/>
              <a:sym typeface="Lato"/>
            </a:endParaRPr>
          </a:p>
        </p:txBody>
      </p:sp>
      <p:sp>
        <p:nvSpPr>
          <p:cNvPr id="580" name="Google Shape;580;p6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Liam McCarthy</a:t>
            </a:r>
            <a:endParaRPr/>
          </a:p>
        </p:txBody>
      </p:sp>
      <p:sp>
        <p:nvSpPr>
          <p:cNvPr id="581" name="Google Shape;581;p62"/>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Concept</a:t>
            </a:r>
            <a:endParaRPr/>
          </a:p>
        </p:txBody>
      </p:sp>
      <p:sp>
        <p:nvSpPr>
          <p:cNvPr id="582" name="Google Shape;582;p62"/>
          <p:cNvSpPr/>
          <p:nvPr/>
        </p:nvSpPr>
        <p:spPr>
          <a:xfrm>
            <a:off x="6526969" y="3150088"/>
            <a:ext cx="1671600" cy="14508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2"/>
          <p:cNvSpPr/>
          <p:nvPr/>
        </p:nvSpPr>
        <p:spPr>
          <a:xfrm>
            <a:off x="6616487" y="3262745"/>
            <a:ext cx="1480800" cy="133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2"/>
          <p:cNvSpPr/>
          <p:nvPr/>
        </p:nvSpPr>
        <p:spPr>
          <a:xfrm>
            <a:off x="6115725" y="4601150"/>
            <a:ext cx="2486700" cy="1626900"/>
          </a:xfrm>
          <a:prstGeom prst="round2SameRect">
            <a:avLst>
              <a:gd name="adj1" fmla="val 16667"/>
              <a:gd name="adj2" fmla="val 0"/>
            </a:avLst>
          </a:prstGeom>
          <a:solidFill>
            <a:srgbClr val="6AA84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Pressure vessel</a:t>
            </a:r>
            <a:endParaRPr/>
          </a:p>
        </p:txBody>
      </p:sp>
      <p:sp>
        <p:nvSpPr>
          <p:cNvPr id="585" name="Google Shape;585;p62"/>
          <p:cNvSpPr/>
          <p:nvPr/>
        </p:nvSpPr>
        <p:spPr>
          <a:xfrm>
            <a:off x="7125772" y="3664275"/>
            <a:ext cx="462300" cy="935100"/>
          </a:xfrm>
          <a:prstGeom prst="roundRect">
            <a:avLst>
              <a:gd name="adj" fmla="val 16667"/>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700"/>
          </a:p>
        </p:txBody>
      </p:sp>
      <p:sp>
        <p:nvSpPr>
          <p:cNvPr id="586" name="Google Shape;586;p62"/>
          <p:cNvSpPr/>
          <p:nvPr/>
        </p:nvSpPr>
        <p:spPr>
          <a:xfrm rot="5398170">
            <a:off x="6935066" y="3382873"/>
            <a:ext cx="563700" cy="551100"/>
          </a:xfrm>
          <a:prstGeom prst="pie">
            <a:avLst>
              <a:gd name="adj1" fmla="val 10800485"/>
              <a:gd name="adj2" fmla="val 16200000"/>
            </a:avLst>
          </a:prstGeom>
          <a:solidFill>
            <a:srgbClr val="3C7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2"/>
          <p:cNvSpPr/>
          <p:nvPr/>
        </p:nvSpPr>
        <p:spPr>
          <a:xfrm>
            <a:off x="7587960" y="3261052"/>
            <a:ext cx="513000" cy="663600"/>
          </a:xfrm>
          <a:prstGeom prst="rect">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p>
          <a:p>
            <a:pPr marL="0" lvl="0" indent="0" algn="ctr" rtl="0">
              <a:spcBef>
                <a:spcPts val="0"/>
              </a:spcBef>
              <a:spcAft>
                <a:spcPts val="0"/>
              </a:spcAft>
              <a:buNone/>
            </a:pPr>
            <a:r>
              <a:rPr lang="en" sz="900">
                <a:solidFill>
                  <a:srgbClr val="FFFFFF"/>
                </a:solidFill>
              </a:rPr>
              <a:t>Servo</a:t>
            </a:r>
            <a:endParaRPr sz="900">
              <a:solidFill>
                <a:srgbClr val="FFFFFF"/>
              </a:solidFill>
            </a:endParaRPr>
          </a:p>
        </p:txBody>
      </p:sp>
      <p:sp>
        <p:nvSpPr>
          <p:cNvPr id="588" name="Google Shape;588;p62"/>
          <p:cNvSpPr/>
          <p:nvPr/>
        </p:nvSpPr>
        <p:spPr>
          <a:xfrm>
            <a:off x="7587960" y="3924586"/>
            <a:ext cx="513000" cy="663600"/>
          </a:xfrm>
          <a:prstGeom prst="rect">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Battery</a:t>
            </a:r>
            <a:endParaRPr sz="800"/>
          </a:p>
        </p:txBody>
      </p:sp>
      <p:sp>
        <p:nvSpPr>
          <p:cNvPr id="589" name="Google Shape;589;p62"/>
          <p:cNvSpPr/>
          <p:nvPr/>
        </p:nvSpPr>
        <p:spPr>
          <a:xfrm>
            <a:off x="6703106" y="2811202"/>
            <a:ext cx="1307400" cy="3387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Blimp frame</a:t>
            </a:r>
            <a:endParaRPr sz="1000"/>
          </a:p>
        </p:txBody>
      </p:sp>
      <p:sp>
        <p:nvSpPr>
          <p:cNvPr id="590" name="Google Shape;590;p62"/>
          <p:cNvSpPr/>
          <p:nvPr/>
        </p:nvSpPr>
        <p:spPr>
          <a:xfrm>
            <a:off x="6703121" y="2276658"/>
            <a:ext cx="1307400" cy="5346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Balloon</a:t>
            </a:r>
            <a:endParaRPr sz="1000"/>
          </a:p>
        </p:txBody>
      </p:sp>
      <p:sp>
        <p:nvSpPr>
          <p:cNvPr id="591" name="Google Shape;591;p62"/>
          <p:cNvSpPr/>
          <p:nvPr/>
        </p:nvSpPr>
        <p:spPr>
          <a:xfrm>
            <a:off x="7812341" y="3307647"/>
            <a:ext cx="64200" cy="256200"/>
          </a:xfrm>
          <a:prstGeom prst="roundRect">
            <a:avLst>
              <a:gd name="adj" fmla="val 45414"/>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2"/>
          <p:cNvSpPr/>
          <p:nvPr/>
        </p:nvSpPr>
        <p:spPr>
          <a:xfrm>
            <a:off x="6879115" y="3259224"/>
            <a:ext cx="91800" cy="111000"/>
          </a:xfrm>
          <a:prstGeom prst="rect">
            <a:avLst/>
          </a:prstGeom>
          <a:solidFill>
            <a:srgbClr val="3C7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2"/>
          <p:cNvSpPr/>
          <p:nvPr/>
        </p:nvSpPr>
        <p:spPr>
          <a:xfrm>
            <a:off x="6749908" y="3347216"/>
            <a:ext cx="375900" cy="12522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594" name="Google Shape;594;p62"/>
          <p:cNvSpPr/>
          <p:nvPr/>
        </p:nvSpPr>
        <p:spPr>
          <a:xfrm>
            <a:off x="6866630" y="3452865"/>
            <a:ext cx="350100" cy="111000"/>
          </a:xfrm>
          <a:prstGeom prst="rect">
            <a:avLst/>
          </a:prstGeom>
          <a:solidFill>
            <a:srgbClr val="3C7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2"/>
          <p:cNvSpPr/>
          <p:nvPr/>
        </p:nvSpPr>
        <p:spPr>
          <a:xfrm>
            <a:off x="6612867" y="3374014"/>
            <a:ext cx="137100" cy="12267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2"/>
          <p:cNvSpPr txBox="1"/>
          <p:nvPr/>
        </p:nvSpPr>
        <p:spPr>
          <a:xfrm>
            <a:off x="5595940" y="3587350"/>
            <a:ext cx="760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Tubing</a:t>
            </a:r>
            <a:endParaRPr sz="1000"/>
          </a:p>
        </p:txBody>
      </p:sp>
      <p:sp>
        <p:nvSpPr>
          <p:cNvPr id="597" name="Google Shape;597;p62"/>
          <p:cNvSpPr/>
          <p:nvPr/>
        </p:nvSpPr>
        <p:spPr>
          <a:xfrm>
            <a:off x="6703417" y="3158721"/>
            <a:ext cx="25500" cy="1200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2"/>
          <p:cNvSpPr/>
          <p:nvPr/>
        </p:nvSpPr>
        <p:spPr>
          <a:xfrm>
            <a:off x="6696290" y="3247737"/>
            <a:ext cx="42600" cy="651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 name="Google Shape;599;p62"/>
          <p:cNvCxnSpPr>
            <a:stCxn id="598" idx="2"/>
            <a:endCxn id="595" idx="0"/>
          </p:cNvCxnSpPr>
          <p:nvPr/>
        </p:nvCxnSpPr>
        <p:spPr>
          <a:xfrm flipH="1">
            <a:off x="6681290" y="3312837"/>
            <a:ext cx="36300" cy="61200"/>
          </a:xfrm>
          <a:prstGeom prst="straightConnector1">
            <a:avLst/>
          </a:prstGeom>
          <a:noFill/>
          <a:ln w="19050" cap="flat" cmpd="sng">
            <a:solidFill>
              <a:srgbClr val="F1C232"/>
            </a:solidFill>
            <a:prstDash val="solid"/>
            <a:round/>
            <a:headEnd type="none" w="med" len="med"/>
            <a:tailEnd type="none" w="med" len="med"/>
          </a:ln>
        </p:spPr>
      </p:cxnSp>
      <p:sp>
        <p:nvSpPr>
          <p:cNvPr id="600" name="Google Shape;600;p62"/>
          <p:cNvSpPr txBox="1"/>
          <p:nvPr/>
        </p:nvSpPr>
        <p:spPr>
          <a:xfrm>
            <a:off x="5571297" y="2807575"/>
            <a:ext cx="97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Data transfer pins</a:t>
            </a:r>
            <a:endParaRPr sz="1000"/>
          </a:p>
        </p:txBody>
      </p:sp>
      <p:sp>
        <p:nvSpPr>
          <p:cNvPr id="601" name="Google Shape;601;p62"/>
          <p:cNvSpPr/>
          <p:nvPr/>
        </p:nvSpPr>
        <p:spPr>
          <a:xfrm rot="-1247985">
            <a:off x="6310349" y="3599933"/>
            <a:ext cx="685153" cy="64178"/>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2"/>
          <p:cNvSpPr/>
          <p:nvPr/>
        </p:nvSpPr>
        <p:spPr>
          <a:xfrm rot="-1740692">
            <a:off x="6261027" y="3455566"/>
            <a:ext cx="697753" cy="63345"/>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2"/>
          <p:cNvSpPr/>
          <p:nvPr/>
        </p:nvSpPr>
        <p:spPr>
          <a:xfrm rot="1526279">
            <a:off x="6388241" y="3129956"/>
            <a:ext cx="320580" cy="63753"/>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2"/>
          <p:cNvSpPr/>
          <p:nvPr/>
        </p:nvSpPr>
        <p:spPr>
          <a:xfrm rot="-1248595">
            <a:off x="6300887" y="4023230"/>
            <a:ext cx="412083" cy="64178"/>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2"/>
          <p:cNvSpPr txBox="1"/>
          <p:nvPr/>
        </p:nvSpPr>
        <p:spPr>
          <a:xfrm>
            <a:off x="5453073" y="4037400"/>
            <a:ext cx="972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Control relay board</a:t>
            </a:r>
            <a:endParaRPr sz="1000"/>
          </a:p>
        </p:txBody>
      </p:sp>
      <p:sp>
        <p:nvSpPr>
          <p:cNvPr id="606" name="Google Shape;606;p62"/>
          <p:cNvSpPr/>
          <p:nvPr/>
        </p:nvSpPr>
        <p:spPr>
          <a:xfrm>
            <a:off x="7227009" y="3229152"/>
            <a:ext cx="91800" cy="120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2"/>
          <p:cNvSpPr/>
          <p:nvPr/>
        </p:nvSpPr>
        <p:spPr>
          <a:xfrm>
            <a:off x="7400369" y="3229152"/>
            <a:ext cx="91800" cy="120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2"/>
          <p:cNvSpPr/>
          <p:nvPr/>
        </p:nvSpPr>
        <p:spPr>
          <a:xfrm>
            <a:off x="7313196" y="3148834"/>
            <a:ext cx="91800" cy="1983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62"/>
          <p:cNvCxnSpPr/>
          <p:nvPr/>
        </p:nvCxnSpPr>
        <p:spPr>
          <a:xfrm>
            <a:off x="7250964" y="3308118"/>
            <a:ext cx="603900" cy="120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62"/>
          <p:cNvSpPr/>
          <p:nvPr/>
        </p:nvSpPr>
        <p:spPr>
          <a:xfrm rot="10596500">
            <a:off x="6825764" y="3818715"/>
            <a:ext cx="1521265" cy="64270"/>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2"/>
          <p:cNvSpPr txBox="1"/>
          <p:nvPr/>
        </p:nvSpPr>
        <p:spPr>
          <a:xfrm>
            <a:off x="8292590" y="3552913"/>
            <a:ext cx="760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Inflation solenoid</a:t>
            </a:r>
            <a:endParaRPr sz="1000"/>
          </a:p>
        </p:txBody>
      </p:sp>
      <p:sp>
        <p:nvSpPr>
          <p:cNvPr id="612" name="Google Shape;612;p62"/>
          <p:cNvSpPr/>
          <p:nvPr/>
        </p:nvSpPr>
        <p:spPr>
          <a:xfrm rot="10596511">
            <a:off x="7359636" y="4369664"/>
            <a:ext cx="928025" cy="64270"/>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2"/>
          <p:cNvSpPr txBox="1"/>
          <p:nvPr/>
        </p:nvSpPr>
        <p:spPr>
          <a:xfrm>
            <a:off x="8299865" y="4155488"/>
            <a:ext cx="760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Pressure regulator</a:t>
            </a:r>
            <a:endParaRPr sz="1000"/>
          </a:p>
        </p:txBody>
      </p:sp>
      <p:sp>
        <p:nvSpPr>
          <p:cNvPr id="614" name="Google Shape;614;p62"/>
          <p:cNvSpPr txBox="1"/>
          <p:nvPr/>
        </p:nvSpPr>
        <p:spPr>
          <a:xfrm>
            <a:off x="6790501" y="1512175"/>
            <a:ext cx="1143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Nose cone connection point</a:t>
            </a:r>
            <a:endParaRPr sz="1000"/>
          </a:p>
        </p:txBody>
      </p:sp>
      <p:sp>
        <p:nvSpPr>
          <p:cNvPr id="615" name="Google Shape;615;p62"/>
          <p:cNvSpPr/>
          <p:nvPr/>
        </p:nvSpPr>
        <p:spPr>
          <a:xfrm rot="5400000">
            <a:off x="7314712" y="1850800"/>
            <a:ext cx="92700" cy="397800"/>
          </a:xfrm>
          <a:prstGeom prst="rect">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3"/>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622" name="Google Shape;622;p63"/>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Testing Plan</a:t>
            </a:r>
            <a:endParaRPr sz="2100">
              <a:solidFill>
                <a:srgbClr val="FF0000"/>
              </a:solidFill>
            </a:endParaRPr>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623" name="Google Shape;623;p6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624" name="Google Shape;624;p63"/>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Rocket</a:t>
            </a:r>
            <a:endParaRPr/>
          </a:p>
        </p:txBody>
      </p:sp>
      <p:sp>
        <p:nvSpPr>
          <p:cNvPr id="630" name="Google Shape;630;p6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631" name="Google Shape;631;p6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sp>
        <p:nvSpPr>
          <p:cNvPr id="632" name="Google Shape;632;p64"/>
          <p:cNvSpPr txBox="1"/>
          <p:nvPr/>
        </p:nvSpPr>
        <p:spPr>
          <a:xfrm>
            <a:off x="198075" y="1796775"/>
            <a:ext cx="5390700" cy="31401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Char char="●"/>
            </a:pPr>
            <a:r>
              <a:rPr lang="en" sz="2400"/>
              <a:t>4” Fiberglass Rocket </a:t>
            </a:r>
            <a:endParaRPr sz="2400"/>
          </a:p>
          <a:p>
            <a:pPr marL="457200" lvl="0" indent="-381000" algn="l" rtl="0">
              <a:spcBef>
                <a:spcPts val="0"/>
              </a:spcBef>
              <a:spcAft>
                <a:spcPts val="0"/>
              </a:spcAft>
              <a:buSzPts val="2400"/>
              <a:buChar char="●"/>
            </a:pPr>
            <a:r>
              <a:rPr lang="en" sz="2400"/>
              <a:t>Testbed to practice construction and recovery techniques</a:t>
            </a:r>
            <a:endParaRPr sz="2400"/>
          </a:p>
          <a:p>
            <a:pPr marL="457200" lvl="0" indent="-381000" algn="l" rtl="0">
              <a:spcBef>
                <a:spcPts val="0"/>
              </a:spcBef>
              <a:spcAft>
                <a:spcPts val="0"/>
              </a:spcAft>
              <a:buSzPts val="2400"/>
              <a:buChar char="●"/>
            </a:pPr>
            <a:r>
              <a:rPr lang="en" sz="2400"/>
              <a:t>Mostly COTS parts to speed up assembly</a:t>
            </a:r>
            <a:endParaRPr sz="2400"/>
          </a:p>
          <a:p>
            <a:pPr marL="457200" lvl="0" indent="-381000" algn="l" rtl="0">
              <a:spcBef>
                <a:spcPts val="0"/>
              </a:spcBef>
              <a:spcAft>
                <a:spcPts val="0"/>
              </a:spcAft>
              <a:buSzPts val="2400"/>
              <a:buChar char="●"/>
            </a:pPr>
            <a:r>
              <a:rPr lang="en" sz="2400"/>
              <a:t>Designed to fly on J-L motors  </a:t>
            </a:r>
            <a:endParaRPr sz="2400"/>
          </a:p>
          <a:p>
            <a:pPr marL="457200" lvl="0" indent="-381000" algn="l" rtl="0">
              <a:spcBef>
                <a:spcPts val="0"/>
              </a:spcBef>
              <a:spcAft>
                <a:spcPts val="0"/>
              </a:spcAft>
              <a:buSzPts val="2400"/>
              <a:buChar char="●"/>
            </a:pPr>
            <a:r>
              <a:rPr lang="en" sz="2400"/>
              <a:t>Monthly launches at MDRA until full rocket is complete </a:t>
            </a:r>
            <a:endParaRPr sz="2400"/>
          </a:p>
        </p:txBody>
      </p:sp>
      <p:pic>
        <p:nvPicPr>
          <p:cNvPr id="633" name="Google Shape;633;p64"/>
          <p:cNvPicPr preferRelativeResize="0"/>
          <p:nvPr/>
        </p:nvPicPr>
        <p:blipFill rotWithShape="1">
          <a:blip r:embed="rId3">
            <a:alphaModFix/>
          </a:blip>
          <a:srcRect l="20340" r="13381"/>
          <a:stretch/>
        </p:blipFill>
        <p:spPr>
          <a:xfrm>
            <a:off x="5509725" y="1759926"/>
            <a:ext cx="3381775" cy="38267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5"/>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Plan</a:t>
            </a:r>
            <a:endParaRPr/>
          </a:p>
        </p:txBody>
      </p:sp>
      <p:sp>
        <p:nvSpPr>
          <p:cNvPr id="639" name="Google Shape;639;p6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640" name="Google Shape;640;p65"/>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Andrew Bean </a:t>
            </a:r>
            <a:endParaRPr/>
          </a:p>
        </p:txBody>
      </p:sp>
      <p:sp>
        <p:nvSpPr>
          <p:cNvPr id="641" name="Google Shape;641;p65"/>
          <p:cNvSpPr txBox="1"/>
          <p:nvPr/>
        </p:nvSpPr>
        <p:spPr>
          <a:xfrm>
            <a:off x="334175" y="1163133"/>
            <a:ext cx="82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42" name="Google Shape;642;p65"/>
          <p:cNvSpPr txBox="1"/>
          <p:nvPr/>
        </p:nvSpPr>
        <p:spPr>
          <a:xfrm>
            <a:off x="502200" y="1600867"/>
            <a:ext cx="8330100" cy="437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9/21 - </a:t>
            </a:r>
            <a:r>
              <a:rPr lang="en" sz="1200" b="1"/>
              <a:t>Parachute Packing and Deployment Flight Test</a:t>
            </a:r>
            <a:r>
              <a:rPr lang="en" sz="1200"/>
              <a:t> - complete - Deployment of drogue and main was tested in flight on a test rocket. Flown on a J motor at MDRA.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solidFill>
                  <a:schemeClr val="dk1"/>
                </a:solidFill>
              </a:rPr>
              <a:t>10/21 - </a:t>
            </a:r>
            <a:r>
              <a:rPr lang="en" sz="1200" b="1">
                <a:solidFill>
                  <a:schemeClr val="dk1"/>
                </a:solidFill>
              </a:rPr>
              <a:t>Airframe Test Layup</a:t>
            </a:r>
            <a:r>
              <a:rPr lang="en" sz="1200">
                <a:solidFill>
                  <a:schemeClr val="dk1"/>
                </a:solidFill>
              </a:rPr>
              <a:t> - complete -  Test layup of 6”  carbon fiber airframe to check compatibility with couplers and to be used for stress testing.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r>
              <a:rPr lang="en" sz="1200"/>
              <a:t>10/21 - </a:t>
            </a:r>
            <a:r>
              <a:rPr lang="en" sz="1200" b="1"/>
              <a:t>Flight Computer Ground Testing</a:t>
            </a:r>
            <a:r>
              <a:rPr lang="en" sz="1200"/>
              <a:t> - completed- Validation of both the Telemega and Telemetrum GPS and telemetry, inside and outside of electronics bay</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10/21 - </a:t>
            </a:r>
            <a:r>
              <a:rPr lang="en" sz="1200" b="1"/>
              <a:t>Test Rocket Ejection Testing</a:t>
            </a:r>
            <a:r>
              <a:rPr lang="en" sz="1200"/>
              <a:t> - completed-  Ground testing of ejection charges for drogue and main deployment to determine proper charge amounts. Also a test of packing skills for both drogue and main.  (different test rocket than first test).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10/21 - </a:t>
            </a:r>
            <a:r>
              <a:rPr lang="en" sz="1200" b="1"/>
              <a:t>Test Rocket Flight Test</a:t>
            </a:r>
            <a:r>
              <a:rPr lang="en" sz="1200"/>
              <a:t> - delayed -  Test of both flight computers in competition configuration for in flight telemetry, GPS location, and dual deployment.  To be flown at MDRA on a J motor (delayed due to high winds)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11/21 - </a:t>
            </a:r>
            <a:r>
              <a:rPr lang="en" sz="1200" b="1"/>
              <a:t>Tensile and compressive load testing of carbon fiber and fiberglass airframes</a:t>
            </a:r>
            <a:r>
              <a:rPr lang="en" sz="1200"/>
              <a:t> - planned - Done to find safety factor and optimize layup process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11/21 - </a:t>
            </a:r>
            <a:r>
              <a:rPr lang="en" sz="1200" b="1"/>
              <a:t>Test Rocket Flight 2</a:t>
            </a:r>
            <a:r>
              <a:rPr lang="en" sz="1200"/>
              <a:t> - planned -  Further practice for packing and integration of the rocket. To be flown at MDRA on a J or K motor</a:t>
            </a:r>
            <a:endParaRPr sz="12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6"/>
          <p:cNvSpPr txBox="1">
            <a:spLocks noGrp="1"/>
          </p:cNvSpPr>
          <p:nvPr>
            <p:ph type="title"/>
          </p:nvPr>
        </p:nvSpPr>
        <p:spPr>
          <a:xfrm>
            <a:off x="1389775" y="119921"/>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Plan (cont)</a:t>
            </a:r>
            <a:endParaRPr/>
          </a:p>
        </p:txBody>
      </p:sp>
      <p:sp>
        <p:nvSpPr>
          <p:cNvPr id="648" name="Google Shape;648;p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649" name="Google Shape;649;p66"/>
          <p:cNvSpPr txBox="1">
            <a:spLocks noGrp="1"/>
          </p:cNvSpPr>
          <p:nvPr>
            <p:ph type="sldNum" idx="2"/>
          </p:nvPr>
        </p:nvSpPr>
        <p:spPr>
          <a:xfrm>
            <a:off x="240900" y="65351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Presenter</a:t>
            </a:r>
            <a:endParaRPr/>
          </a:p>
        </p:txBody>
      </p:sp>
      <p:sp>
        <p:nvSpPr>
          <p:cNvPr id="650" name="Google Shape;650;p66"/>
          <p:cNvSpPr txBox="1"/>
          <p:nvPr/>
        </p:nvSpPr>
        <p:spPr>
          <a:xfrm>
            <a:off x="447950" y="1535758"/>
            <a:ext cx="8343000" cy="443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rPr>
              <a:t>12/21 - </a:t>
            </a:r>
            <a:r>
              <a:rPr lang="en" sz="1200" b="1">
                <a:solidFill>
                  <a:schemeClr val="dk1"/>
                </a:solidFill>
              </a:rPr>
              <a:t>Test Rocket Flight 3</a:t>
            </a:r>
            <a:r>
              <a:rPr lang="en" sz="1200">
                <a:solidFill>
                  <a:schemeClr val="dk1"/>
                </a:solidFill>
              </a:rPr>
              <a:t> - planned - High altitude test rocket flight to ~10,000 ft. Practice locating with GPS and recovering from high altitude. To be flown at MDRA on a full K or L motor. L motor would also provide practice for assembling the larger competition motor.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12/21 - </a:t>
            </a:r>
            <a:r>
              <a:rPr lang="en" sz="1200" b="1">
                <a:solidFill>
                  <a:schemeClr val="dk1"/>
                </a:solidFill>
              </a:rPr>
              <a:t>Full Scale Rocket Ejection Testing</a:t>
            </a:r>
            <a:r>
              <a:rPr lang="en" sz="1200">
                <a:solidFill>
                  <a:schemeClr val="dk1"/>
                </a:solidFill>
              </a:rPr>
              <a:t> - planned - Ground testing of ejection charges for both drogue and main charges</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12/21 - </a:t>
            </a:r>
            <a:r>
              <a:rPr lang="en" sz="1200" b="1">
                <a:solidFill>
                  <a:schemeClr val="dk1"/>
                </a:solidFill>
              </a:rPr>
              <a:t>Electronics Bay Shock Testing</a:t>
            </a:r>
            <a:r>
              <a:rPr lang="en" sz="1200">
                <a:solidFill>
                  <a:schemeClr val="dk1"/>
                </a:solidFill>
              </a:rPr>
              <a:t> - planned-  Electronics bay will be dropped from various heights to simulate shocks from parachute deployment and landing</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1/22 - </a:t>
            </a:r>
            <a:r>
              <a:rPr lang="en" sz="1200" b="1">
                <a:solidFill>
                  <a:schemeClr val="dk1"/>
                </a:solidFill>
              </a:rPr>
              <a:t>Full Scale Rocket Flight 1</a:t>
            </a:r>
            <a:r>
              <a:rPr lang="en" sz="1200">
                <a:solidFill>
                  <a:schemeClr val="dk1"/>
                </a:solidFill>
              </a:rPr>
              <a:t> -  planned -  Test flight with boilerplate mass instead of payload. To be flown at MDRA on a Large L or Small M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1/22 -</a:t>
            </a:r>
            <a:r>
              <a:rPr lang="en" sz="1200" b="1">
                <a:solidFill>
                  <a:schemeClr val="dk1"/>
                </a:solidFill>
              </a:rPr>
              <a:t> Payload System Ground Testing </a:t>
            </a:r>
            <a:r>
              <a:rPr lang="en" sz="1200">
                <a:solidFill>
                  <a:schemeClr val="dk1"/>
                </a:solidFill>
              </a:rPr>
              <a:t>- planned -  Bench testing of payload components to verify data handling behavior and sensor accuracy.</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2/22 - </a:t>
            </a:r>
            <a:r>
              <a:rPr lang="en" sz="1200" b="1">
                <a:solidFill>
                  <a:schemeClr val="dk1"/>
                </a:solidFill>
              </a:rPr>
              <a:t>Full Scale Rocket Flight 2</a:t>
            </a:r>
            <a:r>
              <a:rPr lang="en" sz="1200">
                <a:solidFill>
                  <a:schemeClr val="dk1"/>
                </a:solidFill>
              </a:rPr>
              <a:t> -  planned - Full test flight to 10,000 ft. in competition configuration with payload. Flown at MDRA on competition motor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2/22 - </a:t>
            </a:r>
            <a:r>
              <a:rPr lang="en" sz="1200" b="1">
                <a:solidFill>
                  <a:schemeClr val="dk1"/>
                </a:solidFill>
              </a:rPr>
              <a:t>Electronics Heat Stress Test</a:t>
            </a:r>
            <a:r>
              <a:rPr lang="en" sz="1200">
                <a:solidFill>
                  <a:schemeClr val="dk1"/>
                </a:solidFill>
              </a:rPr>
              <a:t> - planned -  Electronics will be stress tested in an environment similar to that which will be encountered at the competition</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3/22 - 4/22 - </a:t>
            </a:r>
            <a:r>
              <a:rPr lang="en" sz="1200" b="1">
                <a:solidFill>
                  <a:schemeClr val="dk1"/>
                </a:solidFill>
              </a:rPr>
              <a:t>Further Full Scale Flight Testing</a:t>
            </a:r>
            <a:r>
              <a:rPr lang="en" sz="1200">
                <a:solidFill>
                  <a:schemeClr val="dk1"/>
                </a:solidFill>
              </a:rPr>
              <a:t> - planned -  Final flight tests to practice integration and launch</a:t>
            </a:r>
            <a:endParaRPr sz="1200"/>
          </a:p>
        </p:txBody>
      </p:sp>
      <p:sp>
        <p:nvSpPr>
          <p:cNvPr id="651" name="Google Shape;651;p66"/>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Andrew Bean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7"/>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657" name="Google Shape;657;p67"/>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Clr>
                <a:srgbClr val="FF0000"/>
              </a:buClr>
              <a:buSzPts val="2100"/>
              <a:buChar char="●"/>
            </a:pPr>
            <a:r>
              <a:rPr lang="en" sz="2100">
                <a:solidFill>
                  <a:srgbClr val="FF0000"/>
                </a:solidFill>
              </a:rPr>
              <a:t>Hybrid Motor Development</a:t>
            </a:r>
            <a:endParaRPr sz="2100">
              <a:solidFill>
                <a:srgbClr val="FF0000"/>
              </a:solidFill>
            </a:endParaRPr>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658" name="Google Shape;658;p6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659" name="Google Shape;659;p67"/>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8"/>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Hybrid Development Overview</a:t>
            </a:r>
            <a:endParaRPr/>
          </a:p>
        </p:txBody>
      </p:sp>
      <p:sp>
        <p:nvSpPr>
          <p:cNvPr id="665" name="Google Shape;665;p68"/>
          <p:cNvSpPr txBox="1">
            <a:spLocks noGrp="1"/>
          </p:cNvSpPr>
          <p:nvPr>
            <p:ph type="body" idx="1"/>
          </p:nvPr>
        </p:nvSpPr>
        <p:spPr>
          <a:xfrm>
            <a:off x="311700" y="1399050"/>
            <a:ext cx="8520600" cy="506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Began development of a hybrid motor in 2016</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Significant progress was made from 2018-19</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Lack of proper documentation containing justifications for design decisions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Graduations and a loss of member experience from 2019 - 2020</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2019 - 2020</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More progress was made in different areas of the motor such as the fuel grain and adding on to progress from previous year</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Progress halted due to covid 19</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2020 - 2021</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Minimal progress made on the motor due to covid-19</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Lack of much documentation necessary for continuity of previous designs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Massive loss of experience due to graduations and members stepping away from the club</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2021 - 2022</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Young and relatively inexperienced team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New focus on producing design reports and sufficient documentation to justify every design choice in order to properly maintain knowledge between years and teams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Designing rocket from ground up using any experience carried over from older members and any design documentation from previous teams</a:t>
            </a:r>
            <a:endParaRPr>
              <a:solidFill>
                <a:schemeClr val="dk1"/>
              </a:solidFill>
            </a:endParaRPr>
          </a:p>
          <a:p>
            <a:pPr marL="0" lvl="0" indent="0" algn="l" rtl="0">
              <a:spcBef>
                <a:spcPts val="1600"/>
              </a:spcBef>
              <a:spcAft>
                <a:spcPts val="1600"/>
              </a:spcAft>
              <a:buNone/>
            </a:pPr>
            <a:endParaRPr/>
          </a:p>
        </p:txBody>
      </p:sp>
      <p:sp>
        <p:nvSpPr>
          <p:cNvPr id="666" name="Google Shape;666;p6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667" name="Google Shape;667;p68"/>
          <p:cNvSpPr txBox="1">
            <a:spLocks noGrp="1"/>
          </p:cNvSpPr>
          <p:nvPr>
            <p:ph type="sldNum" idx="2"/>
          </p:nvPr>
        </p:nvSpPr>
        <p:spPr>
          <a:xfrm>
            <a:off x="733950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Allen Schnaitmann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9"/>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Hybrid Development Overview</a:t>
            </a:r>
            <a:endParaRPr/>
          </a:p>
        </p:txBody>
      </p:sp>
      <p:sp>
        <p:nvSpPr>
          <p:cNvPr id="673" name="Google Shape;673;p69"/>
          <p:cNvSpPr txBox="1">
            <a:spLocks noGrp="1"/>
          </p:cNvSpPr>
          <p:nvPr>
            <p:ph type="body" idx="1"/>
          </p:nvPr>
        </p:nvSpPr>
        <p:spPr>
          <a:xfrm>
            <a:off x="311700" y="1399050"/>
            <a:ext cx="85206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Developmental goals for 2021 - 2022</a:t>
            </a:r>
            <a:endParaRPr>
              <a:solidFill>
                <a:schemeClr val="dk1"/>
              </a:solidFill>
            </a:endParaRPr>
          </a:p>
          <a:p>
            <a:pPr marL="457200" lvl="0" indent="-330200" algn="l" rtl="0">
              <a:spcBef>
                <a:spcPts val="1600"/>
              </a:spcBef>
              <a:spcAft>
                <a:spcPts val="0"/>
              </a:spcAft>
              <a:buClr>
                <a:schemeClr val="dk1"/>
              </a:buClr>
              <a:buSzPts val="1600"/>
              <a:buChar char="●"/>
            </a:pPr>
            <a:r>
              <a:rPr lang="en" sz="1600">
                <a:solidFill>
                  <a:schemeClr val="dk1"/>
                </a:solidFill>
              </a:rPr>
              <a:t>Initial designs for all systems done and reported by </a:t>
            </a:r>
            <a:r>
              <a:rPr lang="en" sz="1600" b="1">
                <a:solidFill>
                  <a:schemeClr val="dk1"/>
                </a:solidFill>
              </a:rPr>
              <a:t>December</a:t>
            </a:r>
            <a:endParaRPr sz="1600" b="1">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Test stand designed, analyzed and manufactured by </a:t>
            </a:r>
            <a:r>
              <a:rPr lang="en" sz="1600" b="1">
                <a:solidFill>
                  <a:schemeClr val="dk1"/>
                </a:solidFill>
              </a:rPr>
              <a:t>February</a:t>
            </a:r>
            <a:endParaRPr sz="1600" b="1">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Hot fire tests all throughout spring semester</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Design iterations and design reports throughout</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Begin manufacturing test motor after </a:t>
            </a:r>
            <a:r>
              <a:rPr lang="en" sz="1600" b="1">
                <a:solidFill>
                  <a:schemeClr val="dk1"/>
                </a:solidFill>
              </a:rPr>
              <a:t>spring break</a:t>
            </a:r>
            <a:endParaRPr sz="1600" b="1">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Finalize test rocket design</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Fully functional test motor ready for a test flight by the end of the </a:t>
            </a:r>
            <a:r>
              <a:rPr lang="en" sz="1600" b="1">
                <a:solidFill>
                  <a:schemeClr val="dk1"/>
                </a:solidFill>
              </a:rPr>
              <a:t>May</a:t>
            </a:r>
            <a:endParaRPr sz="1600" b="1">
              <a:solidFill>
                <a:schemeClr val="dk1"/>
              </a:solidFill>
            </a:endParaRPr>
          </a:p>
          <a:p>
            <a:pPr marL="0" lvl="0" indent="0" algn="l" rtl="0">
              <a:spcBef>
                <a:spcPts val="1600"/>
              </a:spcBef>
              <a:spcAft>
                <a:spcPts val="0"/>
              </a:spcAft>
              <a:buNone/>
            </a:pPr>
            <a:r>
              <a:rPr lang="en" sz="1600">
                <a:solidFill>
                  <a:schemeClr val="dk1"/>
                </a:solidFill>
              </a:rPr>
              <a:t>All dates are tentative as they are subject to design, testing and manufacturing delays</a:t>
            </a:r>
            <a:endParaRPr sz="1600">
              <a:solidFill>
                <a:schemeClr val="dk1"/>
              </a:solidFill>
            </a:endParaRPr>
          </a:p>
          <a:p>
            <a:pPr marL="0" lvl="0" indent="0" algn="l" rtl="0">
              <a:spcBef>
                <a:spcPts val="1600"/>
              </a:spcBef>
              <a:spcAft>
                <a:spcPts val="0"/>
              </a:spcAft>
              <a:buNone/>
            </a:pPr>
            <a:r>
              <a:rPr lang="en" sz="1600">
                <a:solidFill>
                  <a:schemeClr val="dk1"/>
                </a:solidFill>
              </a:rPr>
              <a:t>Proper documentation will be written throughout detailing design philosophy, justifications for decisions, test and manufacturing methods and test results in order to facilitate sufficient knowledge transfer to the 2022 - 2023 team</a:t>
            </a:r>
            <a:endParaRPr sz="1600">
              <a:solidFill>
                <a:schemeClr val="dk1"/>
              </a:solidFill>
            </a:endParaRPr>
          </a:p>
          <a:p>
            <a:pPr marL="0" lvl="0" indent="0" algn="l" rtl="0">
              <a:spcBef>
                <a:spcPts val="1600"/>
              </a:spcBef>
              <a:spcAft>
                <a:spcPts val="1600"/>
              </a:spcAft>
              <a:buNone/>
            </a:pPr>
            <a:endParaRPr/>
          </a:p>
        </p:txBody>
      </p:sp>
      <p:sp>
        <p:nvSpPr>
          <p:cNvPr id="674" name="Google Shape;674;p6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675" name="Google Shape;675;p69"/>
          <p:cNvSpPr txBox="1">
            <a:spLocks noGrp="1"/>
          </p:cNvSpPr>
          <p:nvPr>
            <p:ph type="sldNum" idx="2"/>
          </p:nvPr>
        </p:nvSpPr>
        <p:spPr>
          <a:xfrm>
            <a:off x="733950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Allen Schnaitmann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0"/>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Flight Characteristics</a:t>
            </a:r>
            <a:endParaRPr/>
          </a:p>
          <a:p>
            <a:pPr marL="0" lvl="0" indent="0" algn="l" rtl="0">
              <a:spcBef>
                <a:spcPts val="0"/>
              </a:spcBef>
              <a:spcAft>
                <a:spcPts val="0"/>
              </a:spcAft>
              <a:buNone/>
            </a:pPr>
            <a:r>
              <a:rPr lang="en"/>
              <a:t>(Tentative)</a:t>
            </a:r>
            <a:endParaRPr/>
          </a:p>
        </p:txBody>
      </p:sp>
      <p:sp>
        <p:nvSpPr>
          <p:cNvPr id="681" name="Google Shape;681;p7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682" name="Google Shape;682;p70"/>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Allen Schnaitmann</a:t>
            </a:r>
            <a:endParaRPr/>
          </a:p>
        </p:txBody>
      </p:sp>
      <p:pic>
        <p:nvPicPr>
          <p:cNvPr id="683" name="Google Shape;683;p70"/>
          <p:cNvPicPr preferRelativeResize="0"/>
          <p:nvPr/>
        </p:nvPicPr>
        <p:blipFill>
          <a:blip r:embed="rId3">
            <a:alphaModFix/>
          </a:blip>
          <a:stretch>
            <a:fillRect/>
          </a:stretch>
        </p:blipFill>
        <p:spPr>
          <a:xfrm>
            <a:off x="4572000" y="1613226"/>
            <a:ext cx="4023176" cy="3017400"/>
          </a:xfrm>
          <a:prstGeom prst="rect">
            <a:avLst/>
          </a:prstGeom>
          <a:noFill/>
          <a:ln>
            <a:noFill/>
          </a:ln>
        </p:spPr>
      </p:pic>
      <p:cxnSp>
        <p:nvCxnSpPr>
          <p:cNvPr id="684" name="Google Shape;684;p70"/>
          <p:cNvCxnSpPr/>
          <p:nvPr/>
        </p:nvCxnSpPr>
        <p:spPr>
          <a:xfrm rot="10800000">
            <a:off x="6779850" y="1748575"/>
            <a:ext cx="0" cy="26085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70"/>
          <p:cNvCxnSpPr/>
          <p:nvPr/>
        </p:nvCxnSpPr>
        <p:spPr>
          <a:xfrm>
            <a:off x="4923700" y="2192213"/>
            <a:ext cx="3497400" cy="0"/>
          </a:xfrm>
          <a:prstGeom prst="straightConnector1">
            <a:avLst/>
          </a:prstGeom>
          <a:noFill/>
          <a:ln w="9525" cap="flat" cmpd="sng">
            <a:solidFill>
              <a:schemeClr val="dk2"/>
            </a:solidFill>
            <a:prstDash val="solid"/>
            <a:round/>
            <a:headEnd type="none" w="med" len="med"/>
            <a:tailEnd type="none" w="med" len="med"/>
          </a:ln>
        </p:spPr>
      </p:cxnSp>
      <p:graphicFrame>
        <p:nvGraphicFramePr>
          <p:cNvPr id="686" name="Google Shape;686;p70"/>
          <p:cNvGraphicFramePr/>
          <p:nvPr/>
        </p:nvGraphicFramePr>
        <p:xfrm>
          <a:off x="475567" y="1613225"/>
          <a:ext cx="4067125" cy="4369423"/>
        </p:xfrm>
        <a:graphic>
          <a:graphicData uri="http://schemas.openxmlformats.org/drawingml/2006/table">
            <a:tbl>
              <a:tblPr>
                <a:noFill/>
                <a:tableStyleId>{53CEB490-0452-4106-BAB9-0ADBC933DFC1}</a:tableStyleId>
              </a:tblPr>
              <a:tblGrid>
                <a:gridCol w="786425">
                  <a:extLst>
                    <a:ext uri="{9D8B030D-6E8A-4147-A177-3AD203B41FA5}">
                      <a16:colId xmlns:a16="http://schemas.microsoft.com/office/drawing/2014/main" val="20000"/>
                    </a:ext>
                  </a:extLst>
                </a:gridCol>
                <a:gridCol w="1054175">
                  <a:extLst>
                    <a:ext uri="{9D8B030D-6E8A-4147-A177-3AD203B41FA5}">
                      <a16:colId xmlns:a16="http://schemas.microsoft.com/office/drawing/2014/main" val="20001"/>
                    </a:ext>
                  </a:extLst>
                </a:gridCol>
                <a:gridCol w="2226525">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b="1"/>
                        <a:t>F</a:t>
                      </a:r>
                      <a:r>
                        <a:rPr lang="en" b="1" baseline="-25000"/>
                        <a:t>req</a:t>
                      </a:r>
                      <a:endParaRPr b="1" baseline="-25000"/>
                    </a:p>
                  </a:txBody>
                  <a:tcPr marL="91425" marR="91425" marT="91425" marB="91425"/>
                </a:tc>
                <a:tc>
                  <a:txBody>
                    <a:bodyPr/>
                    <a:lstStyle/>
                    <a:p>
                      <a:pPr marL="0" lvl="0" indent="0" algn="l" rtl="0">
                        <a:spcBef>
                          <a:spcPts val="0"/>
                        </a:spcBef>
                        <a:spcAft>
                          <a:spcPts val="0"/>
                        </a:spcAft>
                        <a:buNone/>
                      </a:pPr>
                      <a:r>
                        <a:rPr lang="en"/>
                        <a:t>1570 N</a:t>
                      </a:r>
                      <a:endParaRPr/>
                    </a:p>
                  </a:txBody>
                  <a:tcPr marL="91425" marR="91425" marT="91425" marB="91425"/>
                </a:tc>
                <a:tc>
                  <a:txBody>
                    <a:bodyPr/>
                    <a:lstStyle/>
                    <a:p>
                      <a:pPr marL="0" lvl="0" indent="0" algn="l" rtl="0">
                        <a:spcBef>
                          <a:spcPts val="0"/>
                        </a:spcBef>
                        <a:spcAft>
                          <a:spcPts val="0"/>
                        </a:spcAft>
                        <a:buNone/>
                      </a:pPr>
                      <a:r>
                        <a:rPr lang="en"/>
                        <a:t>Required Thrust</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b="1"/>
                        <a:t>T</a:t>
                      </a:r>
                      <a:r>
                        <a:rPr lang="en" b="1" baseline="-25000"/>
                        <a:t>C</a:t>
                      </a:r>
                      <a:endParaRPr b="1" baseline="-25000"/>
                    </a:p>
                  </a:txBody>
                  <a:tcPr marL="91425" marR="91425" marT="91425" marB="91425"/>
                </a:tc>
                <a:tc>
                  <a:txBody>
                    <a:bodyPr/>
                    <a:lstStyle/>
                    <a:p>
                      <a:pPr marL="0" lvl="0" indent="0" algn="l" rtl="0">
                        <a:spcBef>
                          <a:spcPts val="0"/>
                        </a:spcBef>
                        <a:spcAft>
                          <a:spcPts val="0"/>
                        </a:spcAft>
                        <a:buNone/>
                      </a:pPr>
                      <a:r>
                        <a:rPr lang="en"/>
                        <a:t>3300 K</a:t>
                      </a:r>
                      <a:endParaRPr/>
                    </a:p>
                  </a:txBody>
                  <a:tcPr marL="91425" marR="91425" marT="91425" marB="91425"/>
                </a:tc>
                <a:tc>
                  <a:txBody>
                    <a:bodyPr/>
                    <a:lstStyle/>
                    <a:p>
                      <a:pPr marL="0" lvl="0" indent="0" algn="l" rtl="0">
                        <a:spcBef>
                          <a:spcPts val="0"/>
                        </a:spcBef>
                        <a:spcAft>
                          <a:spcPts val="0"/>
                        </a:spcAft>
                        <a:buNone/>
                      </a:pPr>
                      <a:r>
                        <a:rPr lang="en"/>
                        <a:t>Chamber Temp.</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O/F</a:t>
                      </a:r>
                      <a:endParaRPr b="1"/>
                    </a:p>
                  </a:txBody>
                  <a:tcPr marL="91425" marR="91425" marT="91425" marB="91425"/>
                </a:tc>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l" rtl="0">
                        <a:spcBef>
                          <a:spcPts val="0"/>
                        </a:spcBef>
                        <a:spcAft>
                          <a:spcPts val="0"/>
                        </a:spcAft>
                        <a:buNone/>
                      </a:pPr>
                      <a:r>
                        <a:rPr lang="en"/>
                        <a:t>Oxidizer-to-Fuel Ratio</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P</a:t>
                      </a:r>
                      <a:r>
                        <a:rPr lang="en" b="1" baseline="-25000"/>
                        <a:t>C</a:t>
                      </a:r>
                      <a:endParaRPr b="1" baseline="-25000"/>
                    </a:p>
                  </a:txBody>
                  <a:tcPr marL="91425" marR="91425" marT="91425" marB="91425"/>
                </a:tc>
                <a:tc>
                  <a:txBody>
                    <a:bodyPr/>
                    <a:lstStyle/>
                    <a:p>
                      <a:pPr marL="0" lvl="0" indent="0" algn="l" rtl="0">
                        <a:spcBef>
                          <a:spcPts val="0"/>
                        </a:spcBef>
                        <a:spcAft>
                          <a:spcPts val="0"/>
                        </a:spcAft>
                        <a:buNone/>
                      </a:pPr>
                      <a:r>
                        <a:rPr lang="en"/>
                        <a:t>2 MPa</a:t>
                      </a:r>
                      <a:endParaRPr/>
                    </a:p>
                  </a:txBody>
                  <a:tcPr marL="91425" marR="91425" marT="91425" marB="91425"/>
                </a:tc>
                <a:tc>
                  <a:txBody>
                    <a:bodyPr/>
                    <a:lstStyle/>
                    <a:p>
                      <a:pPr marL="0" lvl="0" indent="0" algn="l" rtl="0">
                        <a:spcBef>
                          <a:spcPts val="0"/>
                        </a:spcBef>
                        <a:spcAft>
                          <a:spcPts val="0"/>
                        </a:spcAft>
                        <a:buNone/>
                      </a:pPr>
                      <a:r>
                        <a:rPr lang="en"/>
                        <a:t>Chamber Pressure</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b="1"/>
                        <a:t>c</a:t>
                      </a:r>
                      <a:r>
                        <a:rPr lang="en" b="1" baseline="30000"/>
                        <a:t>*</a:t>
                      </a:r>
                      <a:endParaRPr b="1" baseline="30000"/>
                    </a:p>
                  </a:txBody>
                  <a:tcPr marL="91425" marR="91425" marT="91425" marB="91425"/>
                </a:tc>
                <a:tc>
                  <a:txBody>
                    <a:bodyPr/>
                    <a:lstStyle/>
                    <a:p>
                      <a:pPr marL="0" lvl="0" indent="0" algn="l" rtl="0">
                        <a:spcBef>
                          <a:spcPts val="0"/>
                        </a:spcBef>
                        <a:spcAft>
                          <a:spcPts val="0"/>
                        </a:spcAft>
                        <a:buNone/>
                      </a:pPr>
                      <a:r>
                        <a:rPr lang="en"/>
                        <a:t>1610 m/s</a:t>
                      </a:r>
                      <a:endParaRPr/>
                    </a:p>
                  </a:txBody>
                  <a:tcPr marL="91425" marR="91425" marT="91425" marB="91425"/>
                </a:tc>
                <a:tc>
                  <a:txBody>
                    <a:bodyPr/>
                    <a:lstStyle/>
                    <a:p>
                      <a:pPr marL="0" lvl="0" indent="0" algn="l" rtl="0">
                        <a:spcBef>
                          <a:spcPts val="0"/>
                        </a:spcBef>
                        <a:spcAft>
                          <a:spcPts val="0"/>
                        </a:spcAft>
                        <a:buNone/>
                      </a:pPr>
                      <a:r>
                        <a:rPr lang="en"/>
                        <a:t>Characteristic velocity</a:t>
                      </a:r>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b="1"/>
                        <a:t>γ</a:t>
                      </a:r>
                      <a:endParaRPr b="1"/>
                    </a:p>
                  </a:txBody>
                  <a:tcPr marL="91425" marR="91425" marT="91425" marB="91425"/>
                </a:tc>
                <a:tc>
                  <a:txBody>
                    <a:bodyPr/>
                    <a:lstStyle/>
                    <a:p>
                      <a:pPr marL="0" lvl="0" indent="0" algn="l" rtl="0">
                        <a:spcBef>
                          <a:spcPts val="0"/>
                        </a:spcBef>
                        <a:spcAft>
                          <a:spcPts val="0"/>
                        </a:spcAft>
                        <a:buNone/>
                      </a:pPr>
                      <a:r>
                        <a:rPr lang="en"/>
                        <a:t>1.148</a:t>
                      </a:r>
                      <a:endParaRPr/>
                    </a:p>
                  </a:txBody>
                  <a:tcPr marL="91425" marR="91425" marT="91425" marB="91425"/>
                </a:tc>
                <a:tc>
                  <a:txBody>
                    <a:bodyPr/>
                    <a:lstStyle/>
                    <a:p>
                      <a:pPr marL="0" lvl="0" indent="0" algn="l" rtl="0">
                        <a:spcBef>
                          <a:spcPts val="0"/>
                        </a:spcBef>
                        <a:spcAft>
                          <a:spcPts val="0"/>
                        </a:spcAft>
                        <a:buNone/>
                      </a:pPr>
                      <a:r>
                        <a:rPr lang="en"/>
                        <a:t>Specific heat ratio</a:t>
                      </a:r>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en" b="1"/>
                        <a:t>I</a:t>
                      </a:r>
                      <a:r>
                        <a:rPr lang="en" b="1" baseline="-25000"/>
                        <a:t>sp</a:t>
                      </a:r>
                      <a:endParaRPr b="1" baseline="-25000"/>
                    </a:p>
                  </a:txBody>
                  <a:tcPr marL="91425" marR="91425" marT="91425" marB="91425"/>
                </a:tc>
                <a:tc>
                  <a:txBody>
                    <a:bodyPr/>
                    <a:lstStyle/>
                    <a:p>
                      <a:pPr marL="0" lvl="0" indent="0" algn="l" rtl="0">
                        <a:spcBef>
                          <a:spcPts val="0"/>
                        </a:spcBef>
                        <a:spcAft>
                          <a:spcPts val="0"/>
                        </a:spcAft>
                        <a:buNone/>
                      </a:pPr>
                      <a:r>
                        <a:rPr lang="en"/>
                        <a:t>219.3 s</a:t>
                      </a:r>
                      <a:endParaRPr/>
                    </a:p>
                  </a:txBody>
                  <a:tcPr marL="91425" marR="91425" marT="91425" marB="91425"/>
                </a:tc>
                <a:tc>
                  <a:txBody>
                    <a:bodyPr/>
                    <a:lstStyle/>
                    <a:p>
                      <a:pPr marL="0" lvl="0" indent="0" algn="l" rtl="0">
                        <a:spcBef>
                          <a:spcPts val="0"/>
                        </a:spcBef>
                        <a:spcAft>
                          <a:spcPts val="0"/>
                        </a:spcAft>
                        <a:buNone/>
                      </a:pPr>
                      <a:r>
                        <a:rPr lang="en"/>
                        <a:t>Specific Impulse</a:t>
                      </a:r>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ctr" rtl="0">
                        <a:spcBef>
                          <a:spcPts val="0"/>
                        </a:spcBef>
                        <a:spcAft>
                          <a:spcPts val="0"/>
                        </a:spcAft>
                        <a:buNone/>
                      </a:pPr>
                      <a:r>
                        <a:rPr lang="en" b="1"/>
                        <a:t>C</a:t>
                      </a:r>
                      <a:r>
                        <a:rPr lang="en" b="1" baseline="-25000"/>
                        <a:t>F</a:t>
                      </a:r>
                      <a:endParaRPr b="1" baseline="-25000"/>
                    </a:p>
                  </a:txBody>
                  <a:tcPr marL="91425" marR="91425" marT="91425" marB="91425"/>
                </a:tc>
                <a:tc>
                  <a:txBody>
                    <a:bodyPr/>
                    <a:lstStyle/>
                    <a:p>
                      <a:pPr marL="0" lvl="0" indent="0" algn="l" rtl="0">
                        <a:spcBef>
                          <a:spcPts val="0"/>
                        </a:spcBef>
                        <a:spcAft>
                          <a:spcPts val="0"/>
                        </a:spcAft>
                        <a:buNone/>
                      </a:pPr>
                      <a:r>
                        <a:rPr lang="en"/>
                        <a:t>1.42</a:t>
                      </a:r>
                      <a:endParaRPr/>
                    </a:p>
                  </a:txBody>
                  <a:tcPr marL="91425" marR="91425" marT="91425" marB="91425"/>
                </a:tc>
                <a:tc>
                  <a:txBody>
                    <a:bodyPr/>
                    <a:lstStyle/>
                    <a:p>
                      <a:pPr marL="0" lvl="0" indent="0" algn="l" rtl="0">
                        <a:spcBef>
                          <a:spcPts val="0"/>
                        </a:spcBef>
                        <a:spcAft>
                          <a:spcPts val="0"/>
                        </a:spcAft>
                        <a:buNone/>
                      </a:pPr>
                      <a:r>
                        <a:rPr lang="en"/>
                        <a:t>Thrust Coefficient</a:t>
                      </a:r>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ε</a:t>
                      </a:r>
                      <a:endParaRPr b="1"/>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Nozzle expansion ratio</a:t>
                      </a:r>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ctr" rtl="0">
                        <a:lnSpc>
                          <a:spcPct val="115000"/>
                        </a:lnSpc>
                        <a:spcBef>
                          <a:spcPts val="0"/>
                        </a:spcBef>
                        <a:spcAft>
                          <a:spcPts val="0"/>
                        </a:spcAft>
                        <a:buNone/>
                      </a:pPr>
                      <a:r>
                        <a:rPr lang="en" b="1"/>
                        <a:t>mdot</a:t>
                      </a:r>
                      <a:r>
                        <a:rPr lang="en" b="1" baseline="-25000"/>
                        <a:t>ox</a:t>
                      </a:r>
                      <a:endParaRPr b="1" baseline="-25000"/>
                    </a:p>
                  </a:txBody>
                  <a:tcPr marL="91425" marR="91425" marT="91425" marB="91425"/>
                </a:tc>
                <a:tc>
                  <a:txBody>
                    <a:bodyPr/>
                    <a:lstStyle/>
                    <a:p>
                      <a:pPr marL="0" lvl="0" indent="0" algn="l" rtl="0">
                        <a:spcBef>
                          <a:spcPts val="0"/>
                        </a:spcBef>
                        <a:spcAft>
                          <a:spcPts val="0"/>
                        </a:spcAft>
                        <a:buNone/>
                      </a:pPr>
                      <a:r>
                        <a:rPr lang="en"/>
                        <a:t>639 g/s</a:t>
                      </a:r>
                      <a:endParaRPr/>
                    </a:p>
                  </a:txBody>
                  <a:tcPr marL="91425" marR="91425" marT="91425" marB="91425"/>
                </a:tc>
                <a:tc>
                  <a:txBody>
                    <a:bodyPr/>
                    <a:lstStyle/>
                    <a:p>
                      <a:pPr marL="0" lvl="0" indent="0" algn="l" rtl="0">
                        <a:spcBef>
                          <a:spcPts val="0"/>
                        </a:spcBef>
                        <a:spcAft>
                          <a:spcPts val="0"/>
                        </a:spcAft>
                        <a:buNone/>
                      </a:pPr>
                      <a:r>
                        <a:rPr lang="en"/>
                        <a:t>Oxidizer mass flow rate</a:t>
                      </a:r>
                      <a:endParaRPr/>
                    </a:p>
                  </a:txBody>
                  <a:tcPr marL="91425" marR="91425" marT="91425" marB="91425"/>
                </a:tc>
                <a:extLst>
                  <a:ext uri="{0D108BD9-81ED-4DB2-BD59-A6C34878D82A}">
                    <a16:rowId xmlns:a16="http://schemas.microsoft.com/office/drawing/2014/main" val="10009"/>
                  </a:ext>
                </a:extLst>
              </a:tr>
              <a:tr h="396200">
                <a:tc>
                  <a:txBody>
                    <a:bodyPr/>
                    <a:lstStyle/>
                    <a:p>
                      <a:pPr marL="0" lvl="0" indent="0" algn="ctr" rtl="0">
                        <a:spcBef>
                          <a:spcPts val="0"/>
                        </a:spcBef>
                        <a:spcAft>
                          <a:spcPts val="0"/>
                        </a:spcAft>
                        <a:buNone/>
                      </a:pPr>
                      <a:r>
                        <a:rPr lang="en" b="1"/>
                        <a:t>mdot</a:t>
                      </a:r>
                      <a:r>
                        <a:rPr lang="en" b="1" baseline="-25000"/>
                        <a:t>f</a:t>
                      </a:r>
                      <a:endParaRPr b="1" baseline="-25000"/>
                    </a:p>
                  </a:txBody>
                  <a:tcPr marL="91425" marR="91425" marT="91425" marB="91425"/>
                </a:tc>
                <a:tc>
                  <a:txBody>
                    <a:bodyPr/>
                    <a:lstStyle/>
                    <a:p>
                      <a:pPr marL="0" lvl="0" indent="0" algn="l" rtl="0">
                        <a:spcBef>
                          <a:spcPts val="0"/>
                        </a:spcBef>
                        <a:spcAft>
                          <a:spcPts val="0"/>
                        </a:spcAft>
                        <a:buNone/>
                      </a:pPr>
                      <a:r>
                        <a:rPr lang="en"/>
                        <a:t>91.3 g/s</a:t>
                      </a:r>
                      <a:endParaRPr/>
                    </a:p>
                  </a:txBody>
                  <a:tcPr marL="91425" marR="91425" marT="91425" marB="91425"/>
                </a:tc>
                <a:tc>
                  <a:txBody>
                    <a:bodyPr/>
                    <a:lstStyle/>
                    <a:p>
                      <a:pPr marL="0" lvl="0" indent="0" algn="l" rtl="0">
                        <a:spcBef>
                          <a:spcPts val="0"/>
                        </a:spcBef>
                        <a:spcAft>
                          <a:spcPts val="0"/>
                        </a:spcAft>
                        <a:buNone/>
                      </a:pPr>
                      <a:r>
                        <a:rPr lang="en"/>
                        <a:t>Fuel mass flow rate</a:t>
                      </a:r>
                      <a:endParaRPr/>
                    </a:p>
                  </a:txBody>
                  <a:tcPr marL="91425" marR="91425" marT="91425" marB="91425"/>
                </a:tc>
                <a:extLst>
                  <a:ext uri="{0D108BD9-81ED-4DB2-BD59-A6C34878D82A}">
                    <a16:rowId xmlns:a16="http://schemas.microsoft.com/office/drawing/2014/main" val="10010"/>
                  </a:ext>
                </a:extLst>
              </a:tr>
            </a:tbl>
          </a:graphicData>
        </a:graphic>
      </p:graphicFrame>
      <p:sp>
        <p:nvSpPr>
          <p:cNvPr id="687" name="Google Shape;687;p70"/>
          <p:cNvSpPr txBox="1"/>
          <p:nvPr/>
        </p:nvSpPr>
        <p:spPr>
          <a:xfrm>
            <a:off x="4734150" y="4698875"/>
            <a:ext cx="428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Some of the parameters were computed by Chemical Equilibrium Application (CEA)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1"/>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693" name="Google Shape;693;p71"/>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Combustion Chamber</a:t>
            </a:r>
            <a:endParaRPr sz="1700">
              <a:solidFill>
                <a:srgbClr val="FF0000"/>
              </a:solidFill>
            </a:endParaRPr>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694" name="Google Shape;694;p7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695" name="Google Shape;695;p71"/>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1225900" y="245271"/>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 Scoring</a:t>
            </a:r>
            <a:endParaRPr/>
          </a:p>
        </p:txBody>
      </p:sp>
      <p:sp>
        <p:nvSpPr>
          <p:cNvPr id="150" name="Google Shape;150;p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51" name="Google Shape;151;p27"/>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pic>
        <p:nvPicPr>
          <p:cNvPr id="152" name="Google Shape;152;p27"/>
          <p:cNvPicPr preferRelativeResize="0"/>
          <p:nvPr/>
        </p:nvPicPr>
        <p:blipFill rotWithShape="1">
          <a:blip r:embed="rId3">
            <a:alphaModFix/>
          </a:blip>
          <a:srcRect t="9428"/>
          <a:stretch/>
        </p:blipFill>
        <p:spPr>
          <a:xfrm>
            <a:off x="367100" y="1860600"/>
            <a:ext cx="8541624" cy="4249699"/>
          </a:xfrm>
          <a:prstGeom prst="rect">
            <a:avLst/>
          </a:prstGeom>
          <a:noFill/>
          <a:ln>
            <a:noFill/>
          </a:ln>
        </p:spPr>
      </p:pic>
      <p:pic>
        <p:nvPicPr>
          <p:cNvPr id="153" name="Google Shape;153;p27"/>
          <p:cNvPicPr preferRelativeResize="0"/>
          <p:nvPr/>
        </p:nvPicPr>
        <p:blipFill>
          <a:blip r:embed="rId4">
            <a:alphaModFix/>
          </a:blip>
          <a:stretch>
            <a:fillRect/>
          </a:stretch>
        </p:blipFill>
        <p:spPr>
          <a:xfrm>
            <a:off x="1950730" y="1482700"/>
            <a:ext cx="4884685" cy="5247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2"/>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Combustion Chamber and Nozzle</a:t>
            </a:r>
            <a:endParaRPr/>
          </a:p>
        </p:txBody>
      </p:sp>
      <p:sp>
        <p:nvSpPr>
          <p:cNvPr id="701" name="Google Shape;701;p7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702" name="Google Shape;702;p7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Allen Schnaitmann</a:t>
            </a:r>
            <a:endParaRPr/>
          </a:p>
        </p:txBody>
      </p:sp>
      <p:sp>
        <p:nvSpPr>
          <p:cNvPr id="703" name="Google Shape;703;p72"/>
          <p:cNvSpPr txBox="1"/>
          <p:nvPr/>
        </p:nvSpPr>
        <p:spPr>
          <a:xfrm>
            <a:off x="711600" y="1382825"/>
            <a:ext cx="7720800" cy="49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Ignition Choice</a:t>
            </a:r>
            <a:endParaRPr sz="1700"/>
          </a:p>
          <a:p>
            <a:pPr marL="457200" lvl="0" indent="-323850" algn="l" rtl="0">
              <a:spcBef>
                <a:spcPts val="0"/>
              </a:spcBef>
              <a:spcAft>
                <a:spcPts val="0"/>
              </a:spcAft>
              <a:buSzPts val="1500"/>
              <a:buChar char="●"/>
            </a:pPr>
            <a:r>
              <a:rPr lang="en" sz="1500"/>
              <a:t>Reusable Design</a:t>
            </a:r>
            <a:endParaRPr sz="1500"/>
          </a:p>
          <a:p>
            <a:pPr marL="914400" lvl="1" indent="-323850" algn="l" rtl="0">
              <a:spcBef>
                <a:spcPts val="0"/>
              </a:spcBef>
              <a:spcAft>
                <a:spcPts val="0"/>
              </a:spcAft>
              <a:buSzPts val="1500"/>
              <a:buChar char="○"/>
            </a:pPr>
            <a:r>
              <a:rPr lang="en" sz="1500"/>
              <a:t>Cost efficient</a:t>
            </a:r>
            <a:endParaRPr sz="1500"/>
          </a:p>
          <a:p>
            <a:pPr marL="914400" lvl="1" indent="-323850" algn="l" rtl="0">
              <a:spcBef>
                <a:spcPts val="0"/>
              </a:spcBef>
              <a:spcAft>
                <a:spcPts val="0"/>
              </a:spcAft>
              <a:buSzPts val="1500"/>
              <a:buChar char="○"/>
            </a:pPr>
            <a:r>
              <a:rPr lang="en" sz="1500"/>
              <a:t>Easily replaceable</a:t>
            </a:r>
            <a:endParaRPr sz="1500"/>
          </a:p>
          <a:p>
            <a:pPr marL="457200" lvl="0" indent="-323850" algn="l" rtl="0">
              <a:spcBef>
                <a:spcPts val="0"/>
              </a:spcBef>
              <a:spcAft>
                <a:spcPts val="0"/>
              </a:spcAft>
              <a:buSzPts val="1500"/>
              <a:buChar char="●"/>
            </a:pPr>
            <a:r>
              <a:rPr lang="en" sz="1500"/>
              <a:t>Igniter material still TBD</a:t>
            </a:r>
            <a:endParaRPr sz="1500"/>
          </a:p>
          <a:p>
            <a:pPr marL="914400" lvl="1" indent="-323850" algn="l" rtl="0">
              <a:spcBef>
                <a:spcPts val="0"/>
              </a:spcBef>
              <a:spcAft>
                <a:spcPts val="0"/>
              </a:spcAft>
              <a:buSzPts val="1500"/>
              <a:buChar char="○"/>
            </a:pPr>
            <a:r>
              <a:rPr lang="en" sz="1500"/>
              <a:t>Ematches - Will be needed to ignite main igniter</a:t>
            </a:r>
            <a:endParaRPr sz="1500"/>
          </a:p>
          <a:p>
            <a:pPr marL="914400" lvl="1" indent="-323850" algn="l" rtl="0">
              <a:spcBef>
                <a:spcPts val="0"/>
              </a:spcBef>
              <a:spcAft>
                <a:spcPts val="0"/>
              </a:spcAft>
              <a:buSzPts val="1500"/>
              <a:buChar char="○"/>
            </a:pPr>
            <a:r>
              <a:rPr lang="en" sz="1500"/>
              <a:t>Black Powder - Easy to acquire and use, ignites solid fuel</a:t>
            </a:r>
            <a:endParaRPr sz="1500"/>
          </a:p>
          <a:p>
            <a:pPr marL="914400" lvl="1" indent="-323850" algn="l" rtl="0">
              <a:spcBef>
                <a:spcPts val="0"/>
              </a:spcBef>
              <a:spcAft>
                <a:spcPts val="0"/>
              </a:spcAft>
              <a:buSzPts val="1500"/>
              <a:buChar char="○"/>
            </a:pPr>
            <a:r>
              <a:rPr lang="en" sz="1500"/>
              <a:t>Small Grain of Composite Solid Fuel- works for a longer period of time</a:t>
            </a:r>
            <a:endParaRPr sz="1500"/>
          </a:p>
          <a:p>
            <a:pPr marL="0" lvl="0" indent="0" algn="l" rtl="0">
              <a:spcBef>
                <a:spcPts val="0"/>
              </a:spcBef>
              <a:spcAft>
                <a:spcPts val="0"/>
              </a:spcAft>
              <a:buNone/>
            </a:pPr>
            <a:r>
              <a:rPr lang="en" sz="1700"/>
              <a:t>Choice of Aluminum</a:t>
            </a:r>
            <a:endParaRPr sz="1700"/>
          </a:p>
          <a:p>
            <a:pPr marL="457200" lvl="0" indent="-323850" algn="l" rtl="0">
              <a:spcBef>
                <a:spcPts val="0"/>
              </a:spcBef>
              <a:spcAft>
                <a:spcPts val="0"/>
              </a:spcAft>
              <a:buSzPts val="1500"/>
              <a:buChar char="●"/>
            </a:pPr>
            <a:r>
              <a:rPr lang="en" sz="1500"/>
              <a:t>Cheap and light</a:t>
            </a:r>
            <a:endParaRPr sz="1500"/>
          </a:p>
          <a:p>
            <a:pPr marL="457200" lvl="0" indent="-323850" algn="l" rtl="0">
              <a:spcBef>
                <a:spcPts val="0"/>
              </a:spcBef>
              <a:spcAft>
                <a:spcPts val="0"/>
              </a:spcAft>
              <a:buSzPts val="1500"/>
              <a:buChar char="●"/>
            </a:pPr>
            <a:r>
              <a:rPr lang="en" sz="1500"/>
              <a:t>Required by spaceport (not frangible)</a:t>
            </a:r>
            <a:endParaRPr sz="1500"/>
          </a:p>
          <a:p>
            <a:pPr marL="0" lvl="0" indent="0" algn="l" rtl="0">
              <a:spcBef>
                <a:spcPts val="0"/>
              </a:spcBef>
              <a:spcAft>
                <a:spcPts val="0"/>
              </a:spcAft>
              <a:buNone/>
            </a:pPr>
            <a:r>
              <a:rPr lang="en" sz="1700"/>
              <a:t>4 in Diameter</a:t>
            </a:r>
            <a:endParaRPr sz="1700"/>
          </a:p>
          <a:p>
            <a:pPr marL="457200" lvl="0" indent="-323850" algn="l" rtl="0">
              <a:spcBef>
                <a:spcPts val="0"/>
              </a:spcBef>
              <a:spcAft>
                <a:spcPts val="0"/>
              </a:spcAft>
              <a:buSzPts val="1500"/>
              <a:buChar char="●"/>
            </a:pPr>
            <a:r>
              <a:rPr lang="en" sz="1500"/>
              <a:t>Easy to handle for our first rocket</a:t>
            </a:r>
            <a:endParaRPr sz="1500"/>
          </a:p>
          <a:p>
            <a:pPr marL="457200" lvl="0" indent="-323850" algn="l" rtl="0">
              <a:spcBef>
                <a:spcPts val="0"/>
              </a:spcBef>
              <a:spcAft>
                <a:spcPts val="0"/>
              </a:spcAft>
              <a:buSzPts val="1500"/>
              <a:buChar char="●"/>
            </a:pPr>
            <a:r>
              <a:rPr lang="en" sz="1500"/>
              <a:t>Works for our goals</a:t>
            </a:r>
            <a:endParaRPr sz="1500"/>
          </a:p>
          <a:p>
            <a:pPr marL="0" lvl="0" indent="0" algn="l" rtl="0">
              <a:spcBef>
                <a:spcPts val="0"/>
              </a:spcBef>
              <a:spcAft>
                <a:spcPts val="0"/>
              </a:spcAft>
              <a:buNone/>
            </a:pPr>
            <a:r>
              <a:rPr lang="en" sz="1700">
                <a:solidFill>
                  <a:schemeClr val="dk1"/>
                </a:solidFill>
              </a:rPr>
              <a:t>Phenolic Liner inside motor casing</a:t>
            </a:r>
            <a:endParaRPr sz="17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Cheap and easy to work with, available for common casing sizes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Favorable thermal properties</a:t>
            </a:r>
            <a:endParaRPr sz="1500">
              <a:solidFill>
                <a:schemeClr val="dk1"/>
              </a:solidFill>
            </a:endParaRPr>
          </a:p>
          <a:p>
            <a:pPr marL="0" lvl="0" indent="0" algn="l" rtl="0">
              <a:spcBef>
                <a:spcPts val="0"/>
              </a:spcBef>
              <a:spcAft>
                <a:spcPts val="0"/>
              </a:spcAft>
              <a:buNone/>
            </a:pPr>
            <a:r>
              <a:rPr lang="en" sz="1700"/>
              <a:t>Nozzle</a:t>
            </a:r>
            <a:endParaRPr sz="1700"/>
          </a:p>
          <a:p>
            <a:pPr marL="457200" lvl="0" indent="-323850" algn="l" rtl="0">
              <a:spcBef>
                <a:spcPts val="0"/>
              </a:spcBef>
              <a:spcAft>
                <a:spcPts val="0"/>
              </a:spcAft>
              <a:buSzPts val="1500"/>
              <a:buChar char="●"/>
            </a:pPr>
            <a:r>
              <a:rPr lang="en" sz="1500"/>
              <a:t>Plan to purchase a nozzle because manufacturing with graphite is difficult and damaging to machines. </a:t>
            </a:r>
            <a:endParaRPr sz="15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3"/>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709" name="Google Shape;709;p73"/>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Fuel</a:t>
            </a:r>
            <a:endParaRPr sz="1700">
              <a:solidFill>
                <a:srgbClr val="FF0000"/>
              </a:solidFill>
            </a:endParaRPr>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710" name="Google Shape;710;p7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711" name="Google Shape;711;p73"/>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Fuel - Design and Development</a:t>
            </a:r>
            <a:endParaRPr/>
          </a:p>
        </p:txBody>
      </p:sp>
      <p:sp>
        <p:nvSpPr>
          <p:cNvPr id="717" name="Google Shape;717;p7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718" name="Google Shape;718;p7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Dominic Adamo</a:t>
            </a:r>
            <a:endParaRPr/>
          </a:p>
        </p:txBody>
      </p:sp>
      <p:sp>
        <p:nvSpPr>
          <p:cNvPr id="719" name="Google Shape;719;p74"/>
          <p:cNvSpPr txBox="1"/>
          <p:nvPr/>
        </p:nvSpPr>
        <p:spPr>
          <a:xfrm>
            <a:off x="613100" y="1515400"/>
            <a:ext cx="6129000" cy="46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Fuel Choice</a:t>
            </a:r>
            <a:endParaRPr sz="1700"/>
          </a:p>
          <a:p>
            <a:pPr marL="457200" lvl="0" indent="-323850" algn="l" rtl="0">
              <a:spcBef>
                <a:spcPts val="0"/>
              </a:spcBef>
              <a:spcAft>
                <a:spcPts val="0"/>
              </a:spcAft>
              <a:buSzPts val="1500"/>
              <a:buChar char="●"/>
            </a:pPr>
            <a:r>
              <a:rPr lang="en" sz="1500"/>
              <a:t>HTPB, or Hydroxyl-terminated polybutadiene</a:t>
            </a:r>
            <a:endParaRPr sz="1500"/>
          </a:p>
          <a:p>
            <a:pPr marL="914400" lvl="1" indent="-323850" algn="l" rtl="0">
              <a:spcBef>
                <a:spcPts val="0"/>
              </a:spcBef>
              <a:spcAft>
                <a:spcPts val="0"/>
              </a:spcAft>
              <a:buSzPts val="1500"/>
              <a:buChar char="○"/>
            </a:pPr>
            <a:r>
              <a:rPr lang="en" sz="1500"/>
              <a:t>Safe to store </a:t>
            </a:r>
            <a:endParaRPr sz="1500"/>
          </a:p>
          <a:p>
            <a:pPr marL="914400" lvl="1" indent="-323850" algn="l" rtl="0">
              <a:spcBef>
                <a:spcPts val="0"/>
              </a:spcBef>
              <a:spcAft>
                <a:spcPts val="0"/>
              </a:spcAft>
              <a:buSzPts val="1500"/>
              <a:buChar char="○"/>
            </a:pPr>
            <a:r>
              <a:rPr lang="en" sz="1500"/>
              <a:t>Easy material to work with for manufacturing</a:t>
            </a:r>
            <a:endParaRPr sz="1500"/>
          </a:p>
          <a:p>
            <a:pPr marL="457200" lvl="0" indent="-323850" algn="l" rtl="0">
              <a:spcBef>
                <a:spcPts val="0"/>
              </a:spcBef>
              <a:spcAft>
                <a:spcPts val="0"/>
              </a:spcAft>
              <a:buSzPts val="1500"/>
              <a:buChar char="●"/>
            </a:pPr>
            <a:r>
              <a:rPr lang="en" sz="1500"/>
              <a:t>Chosen over paraffin</a:t>
            </a:r>
            <a:endParaRPr sz="1500"/>
          </a:p>
          <a:p>
            <a:pPr marL="914400" lvl="1" indent="-323850" algn="l" rtl="0">
              <a:spcBef>
                <a:spcPts val="0"/>
              </a:spcBef>
              <a:spcAft>
                <a:spcPts val="0"/>
              </a:spcAft>
              <a:buSzPts val="1500"/>
              <a:buChar char="○"/>
            </a:pPr>
            <a:r>
              <a:rPr lang="en" sz="1500"/>
              <a:t>Much higher regression rate which is desired</a:t>
            </a:r>
            <a:endParaRPr sz="1500"/>
          </a:p>
          <a:p>
            <a:pPr marL="914400" lvl="1" indent="-323850" algn="l" rtl="0">
              <a:spcBef>
                <a:spcPts val="0"/>
              </a:spcBef>
              <a:spcAft>
                <a:spcPts val="0"/>
              </a:spcAft>
              <a:buSzPts val="1500"/>
              <a:buChar char="○"/>
            </a:pPr>
            <a:r>
              <a:rPr lang="en" sz="1500"/>
              <a:t>Extremely difficult to manufacture consistent grains with</a:t>
            </a:r>
            <a:endParaRPr sz="1500"/>
          </a:p>
          <a:p>
            <a:pPr marL="1371600" lvl="2" indent="-323850" algn="l" rtl="0">
              <a:spcBef>
                <a:spcPts val="0"/>
              </a:spcBef>
              <a:spcAft>
                <a:spcPts val="0"/>
              </a:spcAft>
              <a:buSzPts val="1500"/>
              <a:buChar char="■"/>
            </a:pPr>
            <a:r>
              <a:rPr lang="en" sz="1500"/>
              <a:t>Team manufacturing experience determined full scale paraffin fuel grains would not be possible after producing many small scale grains</a:t>
            </a:r>
            <a:endParaRPr sz="1500"/>
          </a:p>
          <a:p>
            <a:pPr marL="0" lvl="0" indent="0" algn="l" rtl="0">
              <a:spcBef>
                <a:spcPts val="0"/>
              </a:spcBef>
              <a:spcAft>
                <a:spcPts val="0"/>
              </a:spcAft>
              <a:buNone/>
            </a:pPr>
            <a:r>
              <a:rPr lang="en" sz="1700"/>
              <a:t>Mold choice</a:t>
            </a:r>
            <a:endParaRPr sz="1700"/>
          </a:p>
          <a:p>
            <a:pPr marL="457200" lvl="0" indent="-323850" algn="l" rtl="0">
              <a:spcBef>
                <a:spcPts val="0"/>
              </a:spcBef>
              <a:spcAft>
                <a:spcPts val="0"/>
              </a:spcAft>
              <a:buSzPts val="1500"/>
              <a:buChar char="●"/>
            </a:pPr>
            <a:r>
              <a:rPr lang="en" sz="1500"/>
              <a:t>Burn away mold</a:t>
            </a:r>
            <a:endParaRPr sz="1500"/>
          </a:p>
          <a:p>
            <a:pPr marL="914400" lvl="1" indent="-323850" algn="l" rtl="0">
              <a:spcBef>
                <a:spcPts val="0"/>
              </a:spcBef>
              <a:spcAft>
                <a:spcPts val="0"/>
              </a:spcAft>
              <a:buSzPts val="1500"/>
              <a:buChar char="○"/>
            </a:pPr>
            <a:r>
              <a:rPr lang="en" sz="1500"/>
              <a:t>Ease of manufacturing</a:t>
            </a:r>
            <a:endParaRPr sz="1500"/>
          </a:p>
          <a:p>
            <a:pPr marL="1371600" lvl="2" indent="-323850" algn="l" rtl="0">
              <a:spcBef>
                <a:spcPts val="0"/>
              </a:spcBef>
              <a:spcAft>
                <a:spcPts val="0"/>
              </a:spcAft>
              <a:buSzPts val="1500"/>
              <a:buChar char="■"/>
            </a:pPr>
            <a:r>
              <a:rPr lang="en" sz="1500"/>
              <a:t>3D printed, allows for quick prototyping of new grain shapes</a:t>
            </a:r>
            <a:endParaRPr sz="1500"/>
          </a:p>
          <a:p>
            <a:pPr marL="457200" lvl="0" indent="0" algn="l" rtl="0">
              <a:spcBef>
                <a:spcPts val="0"/>
              </a:spcBef>
              <a:spcAft>
                <a:spcPts val="0"/>
              </a:spcAft>
              <a:buNone/>
            </a:pPr>
            <a:endParaRPr sz="1500"/>
          </a:p>
          <a:p>
            <a:pPr marL="0" lvl="0" indent="0" algn="l" rtl="0">
              <a:spcBef>
                <a:spcPts val="0"/>
              </a:spcBef>
              <a:spcAft>
                <a:spcPts val="0"/>
              </a:spcAft>
              <a:buNone/>
            </a:pPr>
            <a:r>
              <a:rPr lang="en" sz="1700"/>
              <a:t>Bore Shape</a:t>
            </a:r>
            <a:endParaRPr sz="1700"/>
          </a:p>
          <a:p>
            <a:pPr marL="457200" lvl="0" indent="-323850" algn="l" rtl="0">
              <a:spcBef>
                <a:spcPts val="0"/>
              </a:spcBef>
              <a:spcAft>
                <a:spcPts val="0"/>
              </a:spcAft>
              <a:buSzPts val="1500"/>
              <a:buChar char="●"/>
            </a:pPr>
            <a:r>
              <a:rPr lang="en" sz="1500"/>
              <a:t>Circular - control, where we plan to start our testing</a:t>
            </a:r>
            <a:endParaRPr sz="1500"/>
          </a:p>
          <a:p>
            <a:pPr marL="457200" lvl="0" indent="-323850" algn="l" rtl="0">
              <a:spcBef>
                <a:spcPts val="0"/>
              </a:spcBef>
              <a:spcAft>
                <a:spcPts val="0"/>
              </a:spcAft>
              <a:buSzPts val="1500"/>
              <a:buChar char="●"/>
            </a:pPr>
            <a:r>
              <a:rPr lang="en" sz="1500"/>
              <a:t>Star - increased surface area, should increase regression rate</a:t>
            </a:r>
            <a:endParaRPr sz="1500"/>
          </a:p>
        </p:txBody>
      </p:sp>
      <p:pic>
        <p:nvPicPr>
          <p:cNvPr id="720" name="Google Shape;720;p74"/>
          <p:cNvPicPr preferRelativeResize="0"/>
          <p:nvPr/>
        </p:nvPicPr>
        <p:blipFill>
          <a:blip r:embed="rId3">
            <a:alphaModFix/>
          </a:blip>
          <a:stretch>
            <a:fillRect/>
          </a:stretch>
        </p:blipFill>
        <p:spPr>
          <a:xfrm>
            <a:off x="6742100" y="2262955"/>
            <a:ext cx="2198424" cy="233209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75"/>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Fuel - Manufacturing and Test Plan</a:t>
            </a:r>
            <a:endParaRPr/>
          </a:p>
        </p:txBody>
      </p:sp>
      <p:sp>
        <p:nvSpPr>
          <p:cNvPr id="726" name="Google Shape;726;p7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727" name="Google Shape;727;p75"/>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Dominic Adamo</a:t>
            </a:r>
            <a:endParaRPr/>
          </a:p>
        </p:txBody>
      </p:sp>
      <p:sp>
        <p:nvSpPr>
          <p:cNvPr id="728" name="Google Shape;728;p75"/>
          <p:cNvSpPr txBox="1"/>
          <p:nvPr/>
        </p:nvSpPr>
        <p:spPr>
          <a:xfrm>
            <a:off x="762200" y="1748850"/>
            <a:ext cx="7720800" cy="414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Manufacturing</a:t>
            </a:r>
            <a:endParaRPr sz="1700"/>
          </a:p>
          <a:p>
            <a:pPr marL="457200" lvl="0" indent="-323850" algn="l" rtl="0">
              <a:spcBef>
                <a:spcPts val="0"/>
              </a:spcBef>
              <a:spcAft>
                <a:spcPts val="0"/>
              </a:spcAft>
              <a:buSzPts val="1500"/>
              <a:buChar char="●"/>
            </a:pPr>
            <a:r>
              <a:rPr lang="en" sz="1500"/>
              <a:t>Mold optimization - Aiming for single wall 3D printed molds</a:t>
            </a:r>
            <a:endParaRPr sz="1500"/>
          </a:p>
          <a:p>
            <a:pPr marL="457200" lvl="0" indent="-323850" algn="l" rtl="0">
              <a:spcBef>
                <a:spcPts val="0"/>
              </a:spcBef>
              <a:spcAft>
                <a:spcPts val="0"/>
              </a:spcAft>
              <a:buSzPts val="1500"/>
              <a:buChar char="●"/>
            </a:pPr>
            <a:r>
              <a:rPr lang="en" sz="1500"/>
              <a:t>HTPB mixture verification, ensure mass ratio cures satisfactorily with no impurities</a:t>
            </a:r>
            <a:endParaRPr sz="1500"/>
          </a:p>
          <a:p>
            <a:pPr marL="914400" lvl="1" indent="-323850" algn="l" rtl="0">
              <a:spcBef>
                <a:spcPts val="0"/>
              </a:spcBef>
              <a:spcAft>
                <a:spcPts val="0"/>
              </a:spcAft>
              <a:buSzPts val="1500"/>
              <a:buChar char="○"/>
            </a:pPr>
            <a:r>
              <a:rPr lang="en" sz="1500">
                <a:solidFill>
                  <a:schemeClr val="dk1"/>
                </a:solidFill>
              </a:rPr>
              <a:t>check by cutting open cured grains</a:t>
            </a:r>
            <a:endParaRPr sz="1500"/>
          </a:p>
          <a:p>
            <a:pPr marL="457200" lvl="0" indent="-323850" algn="l" rtl="0">
              <a:spcBef>
                <a:spcPts val="0"/>
              </a:spcBef>
              <a:spcAft>
                <a:spcPts val="0"/>
              </a:spcAft>
              <a:buSzPts val="1500"/>
              <a:buChar char="●"/>
            </a:pPr>
            <a:r>
              <a:rPr lang="en" sz="1500"/>
              <a:t>Pour successful circular bore grains</a:t>
            </a:r>
            <a:endParaRPr sz="1500"/>
          </a:p>
          <a:p>
            <a:pPr marL="457200" lvl="0" indent="-323850" algn="l" rtl="0">
              <a:spcBef>
                <a:spcPts val="0"/>
              </a:spcBef>
              <a:spcAft>
                <a:spcPts val="0"/>
              </a:spcAft>
              <a:buSzPts val="1500"/>
              <a:buChar char="●"/>
            </a:pPr>
            <a:r>
              <a:rPr lang="en" sz="1500"/>
              <a:t>Pour star shaped bore grains (or other higher surface area center through bore shapes)</a:t>
            </a:r>
            <a:endParaRPr sz="1500"/>
          </a:p>
          <a:p>
            <a:pPr marL="0" lvl="0" indent="0" algn="l" rtl="0">
              <a:spcBef>
                <a:spcPts val="0"/>
              </a:spcBef>
              <a:spcAft>
                <a:spcPts val="0"/>
              </a:spcAft>
              <a:buNone/>
            </a:pPr>
            <a:endParaRPr/>
          </a:p>
          <a:p>
            <a:pPr marL="0" lvl="0" indent="0" algn="l" rtl="0">
              <a:spcBef>
                <a:spcPts val="0"/>
              </a:spcBef>
              <a:spcAft>
                <a:spcPts val="0"/>
              </a:spcAft>
              <a:buNone/>
            </a:pPr>
            <a:r>
              <a:rPr lang="en" sz="1700"/>
              <a:t>Testing</a:t>
            </a:r>
            <a:endParaRPr sz="1700"/>
          </a:p>
          <a:p>
            <a:pPr marL="457200" lvl="0" indent="-323850" algn="l" rtl="0">
              <a:spcBef>
                <a:spcPts val="0"/>
              </a:spcBef>
              <a:spcAft>
                <a:spcPts val="0"/>
              </a:spcAft>
              <a:buSzPts val="1500"/>
              <a:buChar char="●"/>
            </a:pPr>
            <a:r>
              <a:rPr lang="en" sz="1500"/>
              <a:t>Test burns with the circular bore grains and the high surface area grains</a:t>
            </a:r>
            <a:endParaRPr sz="1500"/>
          </a:p>
          <a:p>
            <a:pPr marL="914400" lvl="1" indent="-323850" algn="l" rtl="0">
              <a:spcBef>
                <a:spcPts val="0"/>
              </a:spcBef>
              <a:spcAft>
                <a:spcPts val="0"/>
              </a:spcAft>
              <a:buSzPts val="1500"/>
              <a:buChar char="○"/>
            </a:pPr>
            <a:r>
              <a:rPr lang="en" sz="1500"/>
              <a:t>Compare performance</a:t>
            </a:r>
            <a:endParaRPr sz="1500"/>
          </a:p>
          <a:p>
            <a:pPr marL="457200" lvl="0" indent="-323850" algn="l" rtl="0">
              <a:spcBef>
                <a:spcPts val="0"/>
              </a:spcBef>
              <a:spcAft>
                <a:spcPts val="0"/>
              </a:spcAft>
              <a:buSzPts val="1500"/>
              <a:buChar char="●"/>
            </a:pPr>
            <a:r>
              <a:rPr lang="en" sz="1500"/>
              <a:t>If higher regression rate is deemed necessary metal doping with aluminum micro particles has been researched</a:t>
            </a:r>
            <a:endParaRPr sz="1500"/>
          </a:p>
          <a:p>
            <a:pPr marL="914400" lvl="1" indent="-323850" algn="l" rtl="0">
              <a:spcBef>
                <a:spcPts val="0"/>
              </a:spcBef>
              <a:spcAft>
                <a:spcPts val="0"/>
              </a:spcAft>
              <a:buSzPts val="1500"/>
              <a:buChar char="○"/>
            </a:pPr>
            <a:r>
              <a:rPr lang="en" sz="1500"/>
              <a:t>Further safety analysis will need to be done, some safety concerns have been raised due to aluminum particles residing in the fuel making the fuel no longer safe</a:t>
            </a:r>
            <a:endParaRPr sz="1500"/>
          </a:p>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6"/>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Fuel - Manufacturing and Test Plan</a:t>
            </a:r>
            <a:endParaRPr/>
          </a:p>
        </p:txBody>
      </p:sp>
      <p:sp>
        <p:nvSpPr>
          <p:cNvPr id="734" name="Google Shape;734;p7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735" name="Google Shape;735;p76"/>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Dominic Adamo</a:t>
            </a:r>
            <a:endParaRPr/>
          </a:p>
        </p:txBody>
      </p:sp>
      <p:pic>
        <p:nvPicPr>
          <p:cNvPr id="736" name="Google Shape;736;p76" title="Chart"/>
          <p:cNvPicPr preferRelativeResize="0"/>
          <p:nvPr/>
        </p:nvPicPr>
        <p:blipFill>
          <a:blip r:embed="rId3">
            <a:alphaModFix/>
          </a:blip>
          <a:stretch>
            <a:fillRect/>
          </a:stretch>
        </p:blipFill>
        <p:spPr>
          <a:xfrm>
            <a:off x="152400" y="1308796"/>
            <a:ext cx="8839202" cy="447028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77"/>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742" name="Google Shape;742;p77"/>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Injector</a:t>
            </a:r>
            <a:endParaRPr sz="1700">
              <a:solidFill>
                <a:srgbClr val="FF0000"/>
              </a:solidFill>
            </a:endParaRPr>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743" name="Google Shape;743;p7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744" name="Google Shape;744;p77"/>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8"/>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Injector - Design and Development</a:t>
            </a:r>
            <a:endParaRPr/>
          </a:p>
        </p:txBody>
      </p:sp>
      <p:sp>
        <p:nvSpPr>
          <p:cNvPr id="750" name="Google Shape;750;p7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751" name="Google Shape;751;p78"/>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Labbate</a:t>
            </a:r>
            <a:endParaRPr/>
          </a:p>
        </p:txBody>
      </p:sp>
      <p:sp>
        <p:nvSpPr>
          <p:cNvPr id="752" name="Google Shape;752;p78"/>
          <p:cNvSpPr txBox="1"/>
          <p:nvPr/>
        </p:nvSpPr>
        <p:spPr>
          <a:xfrm>
            <a:off x="400800" y="1651450"/>
            <a:ext cx="8071800" cy="33246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Char char="-"/>
            </a:pPr>
            <a:r>
              <a:rPr lang="en" sz="1700"/>
              <a:t>Ongoing trade study compared shower head, impinging, inclined, and vortex/swirl injectors</a:t>
            </a:r>
            <a:endParaRPr sz="1700"/>
          </a:p>
          <a:p>
            <a:pPr marL="914400" lvl="1" indent="-336550" algn="l" rtl="0">
              <a:spcBef>
                <a:spcPts val="0"/>
              </a:spcBef>
              <a:spcAft>
                <a:spcPts val="0"/>
              </a:spcAft>
              <a:buSzPts val="1700"/>
              <a:buChar char="-"/>
            </a:pPr>
            <a:r>
              <a:rPr lang="en" sz="1700"/>
              <a:t>Shower head geometry is simple and deemed “out-of-date”</a:t>
            </a:r>
            <a:endParaRPr sz="1700"/>
          </a:p>
          <a:p>
            <a:pPr marL="914400" lvl="1" indent="-336550" algn="l" rtl="0">
              <a:spcBef>
                <a:spcPts val="0"/>
              </a:spcBef>
              <a:spcAft>
                <a:spcPts val="0"/>
              </a:spcAft>
              <a:buSzPts val="1700"/>
              <a:buChar char="-"/>
            </a:pPr>
            <a:r>
              <a:rPr lang="en" sz="1700"/>
              <a:t>Vortex/swirl orifices were too complex for our manufacturing abilities</a:t>
            </a:r>
            <a:endParaRPr sz="1700"/>
          </a:p>
          <a:p>
            <a:pPr marL="914400" lvl="1" indent="-336550" algn="l" rtl="0">
              <a:spcBef>
                <a:spcPts val="0"/>
              </a:spcBef>
              <a:spcAft>
                <a:spcPts val="0"/>
              </a:spcAft>
              <a:buSzPts val="1700"/>
              <a:buChar char="-"/>
            </a:pPr>
            <a:r>
              <a:rPr lang="en" sz="1700"/>
              <a:t>Inclined injectors could not be sufficiently supported by published literature</a:t>
            </a:r>
            <a:endParaRPr sz="1700"/>
          </a:p>
          <a:p>
            <a:pPr marL="457200" lvl="0" indent="-336550" algn="l" rtl="0">
              <a:spcBef>
                <a:spcPts val="0"/>
              </a:spcBef>
              <a:spcAft>
                <a:spcPts val="0"/>
              </a:spcAft>
              <a:buSzPts val="1700"/>
              <a:buChar char="-"/>
            </a:pPr>
            <a:r>
              <a:rPr lang="en" sz="1700"/>
              <a:t>Impinging injector design was chosen. Two options:</a:t>
            </a:r>
            <a:endParaRPr sz="1700"/>
          </a:p>
          <a:p>
            <a:pPr marL="914400" lvl="1" indent="-336550" algn="l" rtl="0">
              <a:spcBef>
                <a:spcPts val="0"/>
              </a:spcBef>
              <a:spcAft>
                <a:spcPts val="0"/>
              </a:spcAft>
              <a:buSzPts val="1700"/>
              <a:buChar char="-"/>
            </a:pPr>
            <a:r>
              <a:rPr lang="en" sz="1700"/>
              <a:t>Axial Impinging: Flow impinges onto a single focal point after injector</a:t>
            </a:r>
            <a:endParaRPr sz="1700"/>
          </a:p>
          <a:p>
            <a:pPr marL="914400" lvl="1" indent="-336550" algn="l" rtl="0">
              <a:spcBef>
                <a:spcPts val="0"/>
              </a:spcBef>
              <a:spcAft>
                <a:spcPts val="0"/>
              </a:spcAft>
              <a:buSzPts val="1700"/>
              <a:buChar char="-"/>
            </a:pPr>
            <a:r>
              <a:rPr lang="en" sz="1700"/>
              <a:t>Self-Impinging: Flow impinges on local orifices’ flow</a:t>
            </a:r>
            <a:endParaRPr sz="1700"/>
          </a:p>
          <a:p>
            <a:pPr marL="457200" lvl="0" indent="-336550" algn="l" rtl="0">
              <a:spcBef>
                <a:spcPts val="0"/>
              </a:spcBef>
              <a:spcAft>
                <a:spcPts val="0"/>
              </a:spcAft>
              <a:buSzPts val="1700"/>
              <a:buChar char="-"/>
            </a:pPr>
            <a:r>
              <a:rPr lang="en" sz="1700"/>
              <a:t>Axial impinging suits our desired burn</a:t>
            </a:r>
            <a:endParaRPr sz="1700"/>
          </a:p>
          <a:p>
            <a:pPr marL="914400" lvl="1" indent="-336550" algn="l" rtl="0">
              <a:spcBef>
                <a:spcPts val="0"/>
              </a:spcBef>
              <a:spcAft>
                <a:spcPts val="0"/>
              </a:spcAft>
              <a:buSzPts val="1700"/>
              <a:buChar char="-"/>
            </a:pPr>
            <a:r>
              <a:rPr lang="en" sz="1700"/>
              <a:t>Resultant momentum vector will point directly down the center of the fuel grain</a:t>
            </a:r>
            <a:endParaRPr sz="17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9"/>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Injector - Preliminary CAD Images</a:t>
            </a:r>
            <a:endParaRPr/>
          </a:p>
        </p:txBody>
      </p:sp>
      <p:sp>
        <p:nvSpPr>
          <p:cNvPr id="758" name="Google Shape;758;p79"/>
          <p:cNvSpPr txBox="1">
            <a:spLocks noGrp="1"/>
          </p:cNvSpPr>
          <p:nvPr>
            <p:ph type="body" idx="1"/>
          </p:nvPr>
        </p:nvSpPr>
        <p:spPr>
          <a:xfrm>
            <a:off x="311700" y="1151400"/>
            <a:ext cx="8520600" cy="506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759" name="Google Shape;759;p7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760" name="Google Shape;760;p79"/>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Labbate</a:t>
            </a:r>
            <a:endParaRPr/>
          </a:p>
        </p:txBody>
      </p:sp>
      <p:pic>
        <p:nvPicPr>
          <p:cNvPr id="761" name="Google Shape;761;p79"/>
          <p:cNvPicPr preferRelativeResize="0"/>
          <p:nvPr/>
        </p:nvPicPr>
        <p:blipFill>
          <a:blip r:embed="rId3">
            <a:alphaModFix/>
          </a:blip>
          <a:stretch>
            <a:fillRect/>
          </a:stretch>
        </p:blipFill>
        <p:spPr>
          <a:xfrm>
            <a:off x="4129100" y="1357301"/>
            <a:ext cx="4572000" cy="2598776"/>
          </a:xfrm>
          <a:prstGeom prst="rect">
            <a:avLst/>
          </a:prstGeom>
          <a:noFill/>
          <a:ln>
            <a:noFill/>
          </a:ln>
        </p:spPr>
      </p:pic>
      <p:pic>
        <p:nvPicPr>
          <p:cNvPr id="762" name="Google Shape;762;p79"/>
          <p:cNvPicPr preferRelativeResize="0"/>
          <p:nvPr/>
        </p:nvPicPr>
        <p:blipFill>
          <a:blip r:embed="rId4">
            <a:alphaModFix/>
          </a:blip>
          <a:stretch>
            <a:fillRect/>
          </a:stretch>
        </p:blipFill>
        <p:spPr>
          <a:xfrm>
            <a:off x="4700550" y="4735875"/>
            <a:ext cx="3771900" cy="862375"/>
          </a:xfrm>
          <a:prstGeom prst="rect">
            <a:avLst/>
          </a:prstGeom>
          <a:noFill/>
          <a:ln>
            <a:noFill/>
          </a:ln>
        </p:spPr>
      </p:pic>
      <p:pic>
        <p:nvPicPr>
          <p:cNvPr id="763" name="Google Shape;763;p79"/>
          <p:cNvPicPr preferRelativeResize="0"/>
          <p:nvPr/>
        </p:nvPicPr>
        <p:blipFill>
          <a:blip r:embed="rId5">
            <a:alphaModFix/>
          </a:blip>
          <a:stretch>
            <a:fillRect/>
          </a:stretch>
        </p:blipFill>
        <p:spPr>
          <a:xfrm>
            <a:off x="1100150" y="2209513"/>
            <a:ext cx="2469899" cy="25263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0"/>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Injector - Design and Development</a:t>
            </a:r>
            <a:endParaRPr/>
          </a:p>
        </p:txBody>
      </p:sp>
      <p:sp>
        <p:nvSpPr>
          <p:cNvPr id="769" name="Google Shape;769;p80"/>
          <p:cNvSpPr txBox="1">
            <a:spLocks noGrp="1"/>
          </p:cNvSpPr>
          <p:nvPr>
            <p:ph type="body" idx="1"/>
          </p:nvPr>
        </p:nvSpPr>
        <p:spPr>
          <a:xfrm>
            <a:off x="311700" y="1592825"/>
            <a:ext cx="8520600" cy="462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Important injector parameters:</a:t>
            </a:r>
            <a:endParaRPr/>
          </a:p>
          <a:p>
            <a:pPr marL="914400" lvl="1" indent="-317500" algn="l" rtl="0">
              <a:spcBef>
                <a:spcPts val="0"/>
              </a:spcBef>
              <a:spcAft>
                <a:spcPts val="0"/>
              </a:spcAft>
              <a:buSzPts val="1400"/>
              <a:buChar char="-"/>
            </a:pPr>
            <a:r>
              <a:rPr lang="en"/>
              <a:t>Injector diameter</a:t>
            </a:r>
            <a:endParaRPr/>
          </a:p>
          <a:p>
            <a:pPr marL="914400" lvl="1" indent="-317500" algn="l" rtl="0">
              <a:spcBef>
                <a:spcPts val="0"/>
              </a:spcBef>
              <a:spcAft>
                <a:spcPts val="0"/>
              </a:spcAft>
              <a:buSzPts val="1400"/>
              <a:buChar char="-"/>
            </a:pPr>
            <a:r>
              <a:rPr lang="en"/>
              <a:t>Orifice geometry</a:t>
            </a:r>
            <a:endParaRPr/>
          </a:p>
          <a:p>
            <a:pPr marL="1371600" lvl="2" indent="-317500" algn="l" rtl="0">
              <a:spcBef>
                <a:spcPts val="0"/>
              </a:spcBef>
              <a:spcAft>
                <a:spcPts val="0"/>
              </a:spcAft>
              <a:buSzPts val="1400"/>
              <a:buChar char="-"/>
            </a:pPr>
            <a:r>
              <a:rPr lang="en"/>
              <a:t>Influences discharge coefficient</a:t>
            </a:r>
            <a:endParaRPr/>
          </a:p>
          <a:p>
            <a:pPr marL="914400" lvl="1" indent="-317500" algn="l" rtl="0">
              <a:spcBef>
                <a:spcPts val="0"/>
              </a:spcBef>
              <a:spcAft>
                <a:spcPts val="0"/>
              </a:spcAft>
              <a:buSzPts val="1400"/>
              <a:buChar char="-"/>
            </a:pPr>
            <a:r>
              <a:rPr lang="en"/>
              <a:t>Orifice area</a:t>
            </a:r>
            <a:endParaRPr/>
          </a:p>
          <a:p>
            <a:pPr marL="914400" lvl="1" indent="-317500" algn="l" rtl="0">
              <a:spcBef>
                <a:spcPts val="0"/>
              </a:spcBef>
              <a:spcAft>
                <a:spcPts val="0"/>
              </a:spcAft>
              <a:buSzPts val="1400"/>
              <a:buChar char="-"/>
            </a:pPr>
            <a:r>
              <a:rPr lang="en"/>
              <a:t>Number of orifices</a:t>
            </a:r>
            <a:endParaRPr/>
          </a:p>
          <a:p>
            <a:pPr marL="914400" lvl="1" indent="-317500" algn="l" rtl="0">
              <a:spcBef>
                <a:spcPts val="0"/>
              </a:spcBef>
              <a:spcAft>
                <a:spcPts val="0"/>
              </a:spcAft>
              <a:buSzPts val="1400"/>
              <a:buChar char="-"/>
            </a:pPr>
            <a:r>
              <a:rPr lang="en"/>
              <a:t>Orifice placement</a:t>
            </a:r>
            <a:endParaRPr/>
          </a:p>
          <a:p>
            <a:pPr marL="914400" lvl="1" indent="-317500" algn="l" rtl="0">
              <a:spcBef>
                <a:spcPts val="0"/>
              </a:spcBef>
              <a:spcAft>
                <a:spcPts val="0"/>
              </a:spcAft>
              <a:buSzPts val="1400"/>
              <a:buChar char="-"/>
            </a:pPr>
            <a:r>
              <a:rPr lang="en"/>
              <a:t>Orifice angle</a:t>
            </a:r>
            <a:endParaRPr/>
          </a:p>
          <a:p>
            <a:pPr marL="914400" lvl="1" indent="-317500" algn="l" rtl="0">
              <a:spcBef>
                <a:spcPts val="0"/>
              </a:spcBef>
              <a:spcAft>
                <a:spcPts val="0"/>
              </a:spcAft>
              <a:buSzPts val="1400"/>
              <a:buChar char="-"/>
            </a:pPr>
            <a:r>
              <a:rPr lang="en"/>
              <a:t>Resulting pressure drop</a:t>
            </a:r>
            <a:endParaRPr/>
          </a:p>
          <a:p>
            <a:pPr marL="914400" lvl="1" indent="-317500" algn="l" rtl="0">
              <a:spcBef>
                <a:spcPts val="0"/>
              </a:spcBef>
              <a:spcAft>
                <a:spcPts val="0"/>
              </a:spcAft>
              <a:buSzPts val="1400"/>
              <a:buChar char="-"/>
            </a:pPr>
            <a:r>
              <a:rPr lang="en"/>
              <a:t>Focal point</a:t>
            </a:r>
            <a:endParaRPr/>
          </a:p>
          <a:p>
            <a:pPr marL="914400" lvl="1" indent="-317500" algn="l" rtl="0">
              <a:spcBef>
                <a:spcPts val="0"/>
              </a:spcBef>
              <a:spcAft>
                <a:spcPts val="0"/>
              </a:spcAft>
              <a:buSzPts val="1400"/>
              <a:buChar char="-"/>
            </a:pPr>
            <a:r>
              <a:rPr lang="en"/>
              <a:t>Plate thickness</a:t>
            </a:r>
            <a:endParaRPr/>
          </a:p>
          <a:p>
            <a:pPr marL="914400" lvl="1" indent="-317500" algn="l" rtl="0">
              <a:spcBef>
                <a:spcPts val="0"/>
              </a:spcBef>
              <a:spcAft>
                <a:spcPts val="0"/>
              </a:spcAft>
              <a:buSzPts val="1400"/>
              <a:buChar char="-"/>
            </a:pPr>
            <a:r>
              <a:rPr lang="en"/>
              <a:t>Oxidizer values (density, dynamic viscosity, mass flow rate, etc.)</a:t>
            </a:r>
            <a:endParaRPr/>
          </a:p>
          <a:p>
            <a:pPr marL="457200" lvl="0" indent="-342900" algn="l" rtl="0">
              <a:spcBef>
                <a:spcPts val="0"/>
              </a:spcBef>
              <a:spcAft>
                <a:spcPts val="0"/>
              </a:spcAft>
              <a:buSzPts val="1800"/>
              <a:buChar char="-"/>
            </a:pPr>
            <a:r>
              <a:rPr lang="en"/>
              <a:t>Non-dimensional parameters:</a:t>
            </a:r>
            <a:endParaRPr/>
          </a:p>
          <a:p>
            <a:pPr marL="914400" lvl="1" indent="-317500" algn="l" rtl="0">
              <a:spcBef>
                <a:spcPts val="0"/>
              </a:spcBef>
              <a:spcAft>
                <a:spcPts val="0"/>
              </a:spcAft>
              <a:buSzPts val="1400"/>
              <a:buChar char="-"/>
            </a:pPr>
            <a:r>
              <a:rPr lang="en"/>
              <a:t>Reynolds Number</a:t>
            </a:r>
            <a:endParaRPr/>
          </a:p>
          <a:p>
            <a:pPr marL="914400" lvl="1" indent="-317500" algn="l" rtl="0">
              <a:spcBef>
                <a:spcPts val="0"/>
              </a:spcBef>
              <a:spcAft>
                <a:spcPts val="0"/>
              </a:spcAft>
              <a:buSzPts val="1400"/>
              <a:buChar char="-"/>
            </a:pPr>
            <a:r>
              <a:rPr lang="en"/>
              <a:t>Weber Number</a:t>
            </a:r>
            <a:endParaRPr/>
          </a:p>
          <a:p>
            <a:pPr marL="457200" lvl="0" indent="-342900" algn="l" rtl="0">
              <a:spcBef>
                <a:spcPts val="0"/>
              </a:spcBef>
              <a:spcAft>
                <a:spcPts val="0"/>
              </a:spcAft>
              <a:buSzPts val="1800"/>
              <a:buChar char="-"/>
            </a:pPr>
            <a:r>
              <a:rPr lang="en"/>
              <a:t>Other important parameters:</a:t>
            </a:r>
            <a:endParaRPr/>
          </a:p>
          <a:p>
            <a:pPr marL="914400" lvl="1" indent="-317500" algn="l" rtl="0">
              <a:spcBef>
                <a:spcPts val="0"/>
              </a:spcBef>
              <a:spcAft>
                <a:spcPts val="0"/>
              </a:spcAft>
              <a:buSzPts val="1400"/>
              <a:buChar char="-"/>
            </a:pPr>
            <a:r>
              <a:rPr lang="en"/>
              <a:t>Maximum atomized droplet size</a:t>
            </a:r>
            <a:endParaRPr/>
          </a:p>
        </p:txBody>
      </p:sp>
      <p:sp>
        <p:nvSpPr>
          <p:cNvPr id="770" name="Google Shape;770;p8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771" name="Google Shape;771;p80"/>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Labbate</a:t>
            </a:r>
            <a:endParaRPr/>
          </a:p>
        </p:txBody>
      </p:sp>
      <p:pic>
        <p:nvPicPr>
          <p:cNvPr id="772" name="Google Shape;772;p80"/>
          <p:cNvPicPr preferRelativeResize="0"/>
          <p:nvPr/>
        </p:nvPicPr>
        <p:blipFill>
          <a:blip r:embed="rId3">
            <a:alphaModFix/>
          </a:blip>
          <a:stretch>
            <a:fillRect/>
          </a:stretch>
        </p:blipFill>
        <p:spPr>
          <a:xfrm>
            <a:off x="5310872" y="2327250"/>
            <a:ext cx="3240000" cy="1101750"/>
          </a:xfrm>
          <a:prstGeom prst="rect">
            <a:avLst/>
          </a:prstGeom>
          <a:noFill/>
          <a:ln>
            <a:noFill/>
          </a:ln>
        </p:spPr>
      </p:pic>
      <p:sp>
        <p:nvSpPr>
          <p:cNvPr id="773" name="Google Shape;773;p80"/>
          <p:cNvSpPr txBox="1"/>
          <p:nvPr/>
        </p:nvSpPr>
        <p:spPr>
          <a:xfrm>
            <a:off x="5783175" y="3508600"/>
            <a:ext cx="215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4" name="Google Shape;774;p80"/>
          <p:cNvSpPr txBox="1"/>
          <p:nvPr/>
        </p:nvSpPr>
        <p:spPr>
          <a:xfrm>
            <a:off x="5284150" y="3435200"/>
            <a:ext cx="324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Source: </a:t>
            </a:r>
            <a:r>
              <a:rPr lang="en" sz="1100" u="sng">
                <a:solidFill>
                  <a:schemeClr val="hlink"/>
                </a:solidFill>
                <a:hlinkClick r:id="rId4"/>
              </a:rPr>
              <a:t>The Science And Design Of The Hybrid Rocket Engine ebook PDF | Downloa (melbhattan.com)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1"/>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Injector - Test Plan</a:t>
            </a:r>
            <a:endParaRPr/>
          </a:p>
        </p:txBody>
      </p:sp>
      <p:sp>
        <p:nvSpPr>
          <p:cNvPr id="780" name="Google Shape;780;p81"/>
          <p:cNvSpPr txBox="1">
            <a:spLocks noGrp="1"/>
          </p:cNvSpPr>
          <p:nvPr>
            <p:ph type="body" idx="1"/>
          </p:nvPr>
        </p:nvSpPr>
        <p:spPr>
          <a:xfrm>
            <a:off x="311700" y="1592825"/>
            <a:ext cx="8160900" cy="462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Experimental design for a cold-flow test is underway</a:t>
            </a:r>
            <a:endParaRPr/>
          </a:p>
          <a:p>
            <a:pPr marL="457200" lvl="0" indent="-342900" algn="l" rtl="0">
              <a:spcBef>
                <a:spcPts val="0"/>
              </a:spcBef>
              <a:spcAft>
                <a:spcPts val="0"/>
              </a:spcAft>
              <a:buSzPts val="1800"/>
              <a:buChar char="-"/>
            </a:pPr>
            <a:r>
              <a:rPr lang="en"/>
              <a:t>Timeline currently places team getting one round of testing and resulting design iterations completed by the conclusion of the Fall 2021 semester</a:t>
            </a:r>
            <a:endParaRPr/>
          </a:p>
          <a:p>
            <a:pPr marL="457200" lvl="0" indent="-342900" algn="l" rtl="0">
              <a:spcBef>
                <a:spcPts val="0"/>
              </a:spcBef>
              <a:spcAft>
                <a:spcPts val="0"/>
              </a:spcAft>
              <a:buSzPts val="1800"/>
              <a:buChar char="-"/>
            </a:pPr>
            <a:r>
              <a:rPr lang="en"/>
              <a:t>The Injector Team is currently learning NX FEA and Ansys CFD software to aid in testing process</a:t>
            </a:r>
            <a:endParaRPr/>
          </a:p>
          <a:p>
            <a:pPr marL="457200" lvl="0" indent="-342900" algn="l" rtl="0">
              <a:spcBef>
                <a:spcPts val="0"/>
              </a:spcBef>
              <a:spcAft>
                <a:spcPts val="0"/>
              </a:spcAft>
              <a:buSzPts val="1800"/>
              <a:buChar char="-"/>
            </a:pPr>
            <a:r>
              <a:rPr lang="en"/>
              <a:t>Additional information:</a:t>
            </a:r>
            <a:endParaRPr/>
          </a:p>
          <a:p>
            <a:pPr marL="914400" lvl="1" indent="-323850" algn="l" rtl="0">
              <a:spcBef>
                <a:spcPts val="0"/>
              </a:spcBef>
              <a:spcAft>
                <a:spcPts val="0"/>
              </a:spcAft>
              <a:buSzPts val="1500"/>
              <a:buChar char="-"/>
            </a:pPr>
            <a:r>
              <a:rPr lang="en" sz="1500"/>
              <a:t>A report is being drafted detailing design process of injector for future reference</a:t>
            </a:r>
            <a:endParaRPr sz="1500"/>
          </a:p>
          <a:p>
            <a:pPr marL="914400" lvl="1" indent="-323850" algn="l" rtl="0">
              <a:spcBef>
                <a:spcPts val="0"/>
              </a:spcBef>
              <a:spcAft>
                <a:spcPts val="0"/>
              </a:spcAft>
              <a:buSzPts val="1500"/>
              <a:buChar char="-"/>
            </a:pPr>
            <a:r>
              <a:rPr lang="en" sz="1500"/>
              <a:t>Design freeze planned for 10/20/2021 to begin manufacturing process of first injector iteration</a:t>
            </a:r>
            <a:endParaRPr sz="1500"/>
          </a:p>
          <a:p>
            <a:pPr marL="914400" lvl="1" indent="-323850" algn="l" rtl="0">
              <a:spcBef>
                <a:spcPts val="0"/>
              </a:spcBef>
              <a:spcAft>
                <a:spcPts val="0"/>
              </a:spcAft>
              <a:buSzPts val="1500"/>
              <a:buChar char="-"/>
            </a:pPr>
            <a:r>
              <a:rPr lang="en" sz="1500"/>
              <a:t>Expected iterations include: </a:t>
            </a:r>
            <a:endParaRPr sz="1500"/>
          </a:p>
          <a:p>
            <a:pPr marL="1371600" lvl="2" indent="-323850" algn="l" rtl="0">
              <a:spcBef>
                <a:spcPts val="0"/>
              </a:spcBef>
              <a:spcAft>
                <a:spcPts val="0"/>
              </a:spcAft>
              <a:buSzPts val="1500"/>
              <a:buChar char="-"/>
            </a:pPr>
            <a:r>
              <a:rPr lang="en" sz="1500"/>
              <a:t>Optimization of orifice placement</a:t>
            </a:r>
            <a:endParaRPr sz="1500"/>
          </a:p>
          <a:p>
            <a:pPr marL="1371600" lvl="2" indent="-323850" algn="l" rtl="0">
              <a:spcBef>
                <a:spcPts val="0"/>
              </a:spcBef>
              <a:spcAft>
                <a:spcPts val="0"/>
              </a:spcAft>
              <a:buSzPts val="1500"/>
              <a:buChar char="-"/>
            </a:pPr>
            <a:r>
              <a:rPr lang="en" sz="1500"/>
              <a:t>Optimization of orifice geometry and size</a:t>
            </a:r>
            <a:endParaRPr sz="1500"/>
          </a:p>
        </p:txBody>
      </p:sp>
      <p:sp>
        <p:nvSpPr>
          <p:cNvPr id="781" name="Google Shape;781;p8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782" name="Google Shape;782;p81"/>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Labbate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1286925" y="33359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159" name="Google Shape;159;p2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60" name="Google Shape;160;p28"/>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
        <p:nvSpPr>
          <p:cNvPr id="161" name="Google Shape;161;p28"/>
          <p:cNvSpPr txBox="1"/>
          <p:nvPr/>
        </p:nvSpPr>
        <p:spPr>
          <a:xfrm>
            <a:off x="5864700" y="5611263"/>
            <a:ext cx="3112200" cy="2769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Calibri"/>
                <a:ea typeface="Calibri"/>
                <a:cs typeface="Calibri"/>
                <a:sym typeface="Calibri"/>
              </a:rPr>
              <a:t>Terrapin Rocket Team | Kick-Off Meeting</a:t>
            </a:r>
            <a:endParaRPr sz="1100" b="0" i="0" u="none" strike="noStrike" cap="none">
              <a:solidFill>
                <a:srgbClr val="000000"/>
              </a:solidFill>
              <a:latin typeface="Arial"/>
              <a:ea typeface="Arial"/>
              <a:cs typeface="Arial"/>
              <a:sym typeface="Arial"/>
            </a:endParaRPr>
          </a:p>
        </p:txBody>
      </p:sp>
      <p:sp>
        <p:nvSpPr>
          <p:cNvPr id="162" name="Google Shape;162;p28"/>
          <p:cNvSpPr txBox="1"/>
          <p:nvPr/>
        </p:nvSpPr>
        <p:spPr>
          <a:xfrm>
            <a:off x="4086150" y="5605645"/>
            <a:ext cx="10287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FFFFFF"/>
                </a:solidFill>
                <a:latin typeface="Calibri"/>
                <a:ea typeface="Calibri"/>
                <a:cs typeface="Calibri"/>
                <a:sym typeface="Calibri"/>
              </a:rPr>
              <a:t>6</a:t>
            </a:fld>
            <a:endParaRPr sz="1400" b="0" i="0" u="none" strike="noStrike" cap="none">
              <a:solidFill>
                <a:srgbClr val="FFFFFF"/>
              </a:solidFill>
              <a:latin typeface="Calibri"/>
              <a:ea typeface="Calibri"/>
              <a:cs typeface="Calibri"/>
              <a:sym typeface="Calibri"/>
            </a:endParaRPr>
          </a:p>
        </p:txBody>
      </p:sp>
      <p:cxnSp>
        <p:nvCxnSpPr>
          <p:cNvPr id="163" name="Google Shape;163;p28"/>
          <p:cNvCxnSpPr/>
          <p:nvPr/>
        </p:nvCxnSpPr>
        <p:spPr>
          <a:xfrm>
            <a:off x="390241" y="3718077"/>
            <a:ext cx="0" cy="1236000"/>
          </a:xfrm>
          <a:prstGeom prst="straightConnector1">
            <a:avLst/>
          </a:prstGeom>
          <a:noFill/>
          <a:ln w="9525" cap="flat" cmpd="sng">
            <a:solidFill>
              <a:srgbClr val="3E6EC2"/>
            </a:solidFill>
            <a:prstDash val="solid"/>
            <a:round/>
            <a:headEnd type="none" w="sm" len="sm"/>
            <a:tailEnd type="none" w="sm" len="sm"/>
          </a:ln>
        </p:spPr>
      </p:cxnSp>
      <p:sp>
        <p:nvSpPr>
          <p:cNvPr id="164" name="Google Shape;164;p28"/>
          <p:cNvSpPr txBox="1"/>
          <p:nvPr/>
        </p:nvSpPr>
        <p:spPr>
          <a:xfrm>
            <a:off x="98255" y="4954048"/>
            <a:ext cx="14073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Start Semester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65" name="Google Shape;165;p28"/>
          <p:cNvCxnSpPr/>
          <p:nvPr/>
        </p:nvCxnSpPr>
        <p:spPr>
          <a:xfrm>
            <a:off x="934526" y="3717371"/>
            <a:ext cx="0" cy="267000"/>
          </a:xfrm>
          <a:prstGeom prst="straightConnector1">
            <a:avLst/>
          </a:prstGeom>
          <a:noFill/>
          <a:ln w="9525" cap="flat" cmpd="sng">
            <a:solidFill>
              <a:srgbClr val="3E6EC2"/>
            </a:solidFill>
            <a:prstDash val="solid"/>
            <a:round/>
            <a:headEnd type="none" w="sm" len="sm"/>
            <a:tailEnd type="none" w="sm" len="sm"/>
          </a:ln>
        </p:spPr>
      </p:cxnSp>
      <p:sp>
        <p:nvSpPr>
          <p:cNvPr id="166" name="Google Shape;166;p28"/>
          <p:cNvSpPr txBox="1"/>
          <p:nvPr/>
        </p:nvSpPr>
        <p:spPr>
          <a:xfrm>
            <a:off x="619678" y="3991223"/>
            <a:ext cx="14073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First Look Fair</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Sep 22&amp;23</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67" name="Google Shape;167;p28"/>
          <p:cNvCxnSpPr/>
          <p:nvPr/>
        </p:nvCxnSpPr>
        <p:spPr>
          <a:xfrm>
            <a:off x="1599393" y="2312708"/>
            <a:ext cx="0" cy="957900"/>
          </a:xfrm>
          <a:prstGeom prst="straightConnector1">
            <a:avLst/>
          </a:prstGeom>
          <a:noFill/>
          <a:ln w="9525" cap="flat" cmpd="sng">
            <a:solidFill>
              <a:srgbClr val="3E6EC2"/>
            </a:solidFill>
            <a:prstDash val="solid"/>
            <a:round/>
            <a:headEnd type="none" w="sm" len="sm"/>
            <a:tailEnd type="none" w="sm" len="sm"/>
          </a:ln>
        </p:spPr>
      </p:cxnSp>
      <p:sp>
        <p:nvSpPr>
          <p:cNvPr id="168" name="Google Shape;168;p28"/>
          <p:cNvSpPr txBox="1"/>
          <p:nvPr/>
        </p:nvSpPr>
        <p:spPr>
          <a:xfrm>
            <a:off x="28493" y="1775363"/>
            <a:ext cx="31122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Launch L1 Cert Rockets Oct 16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a:t>Test Rocket Launch</a:t>
            </a:r>
            <a:endParaRPr/>
          </a:p>
        </p:txBody>
      </p:sp>
      <p:cxnSp>
        <p:nvCxnSpPr>
          <p:cNvPr id="169" name="Google Shape;169;p28"/>
          <p:cNvCxnSpPr/>
          <p:nvPr/>
        </p:nvCxnSpPr>
        <p:spPr>
          <a:xfrm>
            <a:off x="1897494" y="2897462"/>
            <a:ext cx="0" cy="373200"/>
          </a:xfrm>
          <a:prstGeom prst="straightConnector1">
            <a:avLst/>
          </a:prstGeom>
          <a:noFill/>
          <a:ln w="9525" cap="flat" cmpd="sng">
            <a:solidFill>
              <a:srgbClr val="3E6EC2"/>
            </a:solidFill>
            <a:prstDash val="solid"/>
            <a:round/>
            <a:headEnd type="none" w="sm" len="sm"/>
            <a:tailEnd type="none" w="sm" len="sm"/>
          </a:ln>
        </p:spPr>
      </p:cxnSp>
      <p:sp>
        <p:nvSpPr>
          <p:cNvPr id="170" name="Google Shape;170;p28"/>
          <p:cNvSpPr txBox="1"/>
          <p:nvPr/>
        </p:nvSpPr>
        <p:spPr>
          <a:xfrm>
            <a:off x="1670248" y="2336413"/>
            <a:ext cx="1248300" cy="523200"/>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FF0000"/>
                </a:solidFill>
                <a:latin typeface="Arial"/>
                <a:ea typeface="Arial"/>
                <a:cs typeface="Arial"/>
                <a:sym typeface="Arial"/>
              </a:rPr>
              <a:t>PDR </a:t>
            </a:r>
            <a:r>
              <a:rPr lang="en">
                <a:solidFill>
                  <a:srgbClr val="FF0000"/>
                </a:solidFill>
              </a:rPr>
              <a:t>October 20th</a:t>
            </a:r>
            <a:endParaRPr>
              <a:solidFill>
                <a:srgbClr val="FF0000"/>
              </a:solidFill>
            </a:endParaRPr>
          </a:p>
        </p:txBody>
      </p:sp>
      <p:cxnSp>
        <p:nvCxnSpPr>
          <p:cNvPr id="171" name="Google Shape;171;p28"/>
          <p:cNvCxnSpPr/>
          <p:nvPr/>
        </p:nvCxnSpPr>
        <p:spPr>
          <a:xfrm>
            <a:off x="2708061" y="3717371"/>
            <a:ext cx="0" cy="373200"/>
          </a:xfrm>
          <a:prstGeom prst="straightConnector1">
            <a:avLst/>
          </a:prstGeom>
          <a:noFill/>
          <a:ln w="9525" cap="flat" cmpd="sng">
            <a:solidFill>
              <a:srgbClr val="3E6EC2"/>
            </a:solidFill>
            <a:prstDash val="solid"/>
            <a:round/>
            <a:headEnd type="none" w="sm" len="sm"/>
            <a:tailEnd type="none" w="sm" len="sm"/>
          </a:ln>
        </p:spPr>
      </p:cxnSp>
      <p:sp>
        <p:nvSpPr>
          <p:cNvPr id="172" name="Google Shape;172;p28"/>
          <p:cNvSpPr txBox="1"/>
          <p:nvPr/>
        </p:nvSpPr>
        <p:spPr>
          <a:xfrm>
            <a:off x="2294401" y="4098946"/>
            <a:ext cx="10701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CDR End November</a:t>
            </a:r>
            <a:endParaRPr/>
          </a:p>
        </p:txBody>
      </p:sp>
      <p:cxnSp>
        <p:nvCxnSpPr>
          <p:cNvPr id="173" name="Google Shape;173;p28"/>
          <p:cNvCxnSpPr/>
          <p:nvPr/>
        </p:nvCxnSpPr>
        <p:spPr>
          <a:xfrm>
            <a:off x="3411446" y="2894029"/>
            <a:ext cx="0" cy="373200"/>
          </a:xfrm>
          <a:prstGeom prst="straightConnector1">
            <a:avLst/>
          </a:prstGeom>
          <a:noFill/>
          <a:ln w="9525" cap="flat" cmpd="sng">
            <a:solidFill>
              <a:srgbClr val="3E6EC2"/>
            </a:solidFill>
            <a:prstDash val="solid"/>
            <a:round/>
            <a:headEnd type="none" w="sm" len="sm"/>
            <a:tailEnd type="none" w="sm" len="sm"/>
          </a:ln>
        </p:spPr>
      </p:cxnSp>
      <p:sp>
        <p:nvSpPr>
          <p:cNvPr id="174" name="Google Shape;174;p28"/>
          <p:cNvSpPr txBox="1"/>
          <p:nvPr/>
        </p:nvSpPr>
        <p:spPr>
          <a:xfrm>
            <a:off x="2989410" y="2370809"/>
            <a:ext cx="7368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Winter Break</a:t>
            </a:r>
            <a:endParaRPr/>
          </a:p>
        </p:txBody>
      </p:sp>
      <p:sp>
        <p:nvSpPr>
          <p:cNvPr id="175" name="Google Shape;175;p28"/>
          <p:cNvSpPr txBox="1"/>
          <p:nvPr/>
        </p:nvSpPr>
        <p:spPr>
          <a:xfrm>
            <a:off x="4482939" y="2351000"/>
            <a:ext cx="12483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L-Motor Rocket Test</a:t>
            </a:r>
            <a:endParaRPr/>
          </a:p>
        </p:txBody>
      </p:sp>
      <p:cxnSp>
        <p:nvCxnSpPr>
          <p:cNvPr id="176" name="Google Shape;176;p28"/>
          <p:cNvCxnSpPr/>
          <p:nvPr/>
        </p:nvCxnSpPr>
        <p:spPr>
          <a:xfrm>
            <a:off x="5012483" y="2879354"/>
            <a:ext cx="0" cy="373200"/>
          </a:xfrm>
          <a:prstGeom prst="straightConnector1">
            <a:avLst/>
          </a:prstGeom>
          <a:noFill/>
          <a:ln w="9525" cap="flat" cmpd="sng">
            <a:solidFill>
              <a:srgbClr val="3E6EC2"/>
            </a:solidFill>
            <a:prstDash val="solid"/>
            <a:round/>
            <a:headEnd type="none" w="sm" len="sm"/>
            <a:tailEnd type="none" w="sm" len="sm"/>
          </a:ln>
        </p:spPr>
      </p:cxnSp>
      <p:cxnSp>
        <p:nvCxnSpPr>
          <p:cNvPr id="177" name="Google Shape;177;p28"/>
          <p:cNvCxnSpPr/>
          <p:nvPr/>
        </p:nvCxnSpPr>
        <p:spPr>
          <a:xfrm>
            <a:off x="5844604" y="3717371"/>
            <a:ext cx="0" cy="373200"/>
          </a:xfrm>
          <a:prstGeom prst="straightConnector1">
            <a:avLst/>
          </a:prstGeom>
          <a:noFill/>
          <a:ln w="9525" cap="flat" cmpd="sng">
            <a:solidFill>
              <a:srgbClr val="3E6EC2"/>
            </a:solidFill>
            <a:prstDash val="solid"/>
            <a:round/>
            <a:headEnd type="none" w="sm" len="sm"/>
            <a:tailEnd type="none" w="sm" len="sm"/>
          </a:ln>
        </p:spPr>
      </p:cxnSp>
      <p:sp>
        <p:nvSpPr>
          <p:cNvPr id="178" name="Google Shape;178;p28"/>
          <p:cNvSpPr txBox="1"/>
          <p:nvPr/>
        </p:nvSpPr>
        <p:spPr>
          <a:xfrm>
            <a:off x="5367357" y="4064996"/>
            <a:ext cx="10590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First Full-Scale Test</a:t>
            </a:r>
            <a:endParaRPr/>
          </a:p>
        </p:txBody>
      </p:sp>
      <p:cxnSp>
        <p:nvCxnSpPr>
          <p:cNvPr id="179" name="Google Shape;179;p28"/>
          <p:cNvCxnSpPr/>
          <p:nvPr/>
        </p:nvCxnSpPr>
        <p:spPr>
          <a:xfrm>
            <a:off x="6727401" y="2894029"/>
            <a:ext cx="0" cy="373200"/>
          </a:xfrm>
          <a:prstGeom prst="straightConnector1">
            <a:avLst/>
          </a:prstGeom>
          <a:noFill/>
          <a:ln w="9525" cap="flat" cmpd="sng">
            <a:solidFill>
              <a:srgbClr val="3E6EC2"/>
            </a:solidFill>
            <a:prstDash val="solid"/>
            <a:round/>
            <a:headEnd type="none" w="sm" len="sm"/>
            <a:tailEnd type="none" w="sm" len="sm"/>
          </a:ln>
        </p:spPr>
      </p:cxnSp>
      <p:sp>
        <p:nvSpPr>
          <p:cNvPr id="180" name="Google Shape;180;p28"/>
          <p:cNvSpPr txBox="1"/>
          <p:nvPr/>
        </p:nvSpPr>
        <p:spPr>
          <a:xfrm>
            <a:off x="6197858" y="2158797"/>
            <a:ext cx="10590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First Draft Technical Report</a:t>
            </a:r>
            <a:endParaRPr/>
          </a:p>
        </p:txBody>
      </p:sp>
      <p:grpSp>
        <p:nvGrpSpPr>
          <p:cNvPr id="181" name="Google Shape;181;p28"/>
          <p:cNvGrpSpPr/>
          <p:nvPr/>
        </p:nvGrpSpPr>
        <p:grpSpPr>
          <a:xfrm>
            <a:off x="269322" y="3268638"/>
            <a:ext cx="8719782" cy="425400"/>
            <a:chOff x="106" y="73075"/>
            <a:chExt cx="8719782" cy="425400"/>
          </a:xfrm>
        </p:grpSpPr>
        <p:sp>
          <p:nvSpPr>
            <p:cNvPr id="182" name="Google Shape;182;p28"/>
            <p:cNvSpPr/>
            <p:nvPr/>
          </p:nvSpPr>
          <p:spPr>
            <a:xfrm>
              <a:off x="106" y="73075"/>
              <a:ext cx="1063500" cy="425400"/>
            </a:xfrm>
            <a:prstGeom prst="homePlate">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txBox="1"/>
            <p:nvPr/>
          </p:nvSpPr>
          <p:spPr>
            <a:xfrm>
              <a:off x="106" y="73075"/>
              <a:ext cx="957000" cy="425400"/>
            </a:xfrm>
            <a:prstGeom prst="rect">
              <a:avLst/>
            </a:prstGeom>
            <a:noFill/>
            <a:ln>
              <a:noFill/>
            </a:ln>
          </p:spPr>
          <p:txBody>
            <a:bodyPr spcFirstLastPara="1" wrap="square" lIns="48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1200">
                  <a:solidFill>
                    <a:srgbClr val="000000"/>
                  </a:solidFill>
                </a:rPr>
                <a:t>September</a:t>
              </a:r>
              <a:endParaRPr sz="1700">
                <a:solidFill>
                  <a:srgbClr val="000000"/>
                </a:solidFill>
              </a:endParaRPr>
            </a:p>
          </p:txBody>
        </p:sp>
        <p:sp>
          <p:nvSpPr>
            <p:cNvPr id="184" name="Google Shape;184;p28"/>
            <p:cNvSpPr/>
            <p:nvPr/>
          </p:nvSpPr>
          <p:spPr>
            <a:xfrm>
              <a:off x="850804"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txBox="1"/>
            <p:nvPr/>
          </p:nvSpPr>
          <p:spPr>
            <a:xfrm>
              <a:off x="1063479"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1000" b="0" i="0" u="none" strike="noStrike" cap="none">
                  <a:solidFill>
                    <a:srgbClr val="000000"/>
                  </a:solidFill>
                  <a:latin typeface="Arial"/>
                  <a:ea typeface="Arial"/>
                  <a:cs typeface="Arial"/>
                  <a:sym typeface="Arial"/>
                </a:rPr>
                <a:t>October</a:t>
              </a:r>
              <a:endParaRPr sz="1500">
                <a:solidFill>
                  <a:srgbClr val="000000"/>
                </a:solidFill>
              </a:endParaRPr>
            </a:p>
          </p:txBody>
        </p:sp>
        <p:sp>
          <p:nvSpPr>
            <p:cNvPr id="186" name="Google Shape;186;p28"/>
            <p:cNvSpPr/>
            <p:nvPr/>
          </p:nvSpPr>
          <p:spPr>
            <a:xfrm>
              <a:off x="1701502"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p:nvPr/>
          </p:nvSpPr>
          <p:spPr>
            <a:xfrm>
              <a:off x="1914177"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1000" b="0" i="0" u="none" strike="noStrike" cap="none">
                  <a:solidFill>
                    <a:srgbClr val="000000"/>
                  </a:solidFill>
                  <a:latin typeface="Arial"/>
                  <a:ea typeface="Arial"/>
                  <a:cs typeface="Arial"/>
                  <a:sym typeface="Arial"/>
                </a:rPr>
                <a:t>November</a:t>
              </a:r>
              <a:endParaRPr sz="1500">
                <a:solidFill>
                  <a:srgbClr val="000000"/>
                </a:solidFill>
              </a:endParaRPr>
            </a:p>
          </p:txBody>
        </p:sp>
        <p:sp>
          <p:nvSpPr>
            <p:cNvPr id="188" name="Google Shape;188;p28"/>
            <p:cNvSpPr/>
            <p:nvPr/>
          </p:nvSpPr>
          <p:spPr>
            <a:xfrm>
              <a:off x="2552200"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2764875"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December</a:t>
              </a:r>
              <a:endParaRPr>
                <a:solidFill>
                  <a:srgbClr val="000000"/>
                </a:solidFill>
              </a:endParaRPr>
            </a:p>
          </p:txBody>
        </p:sp>
        <p:sp>
          <p:nvSpPr>
            <p:cNvPr id="190" name="Google Shape;190;p28"/>
            <p:cNvSpPr/>
            <p:nvPr/>
          </p:nvSpPr>
          <p:spPr>
            <a:xfrm>
              <a:off x="3402898"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txBox="1"/>
            <p:nvPr/>
          </p:nvSpPr>
          <p:spPr>
            <a:xfrm>
              <a:off x="3615573"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January</a:t>
              </a:r>
              <a:endParaRPr>
                <a:solidFill>
                  <a:srgbClr val="000000"/>
                </a:solidFill>
              </a:endParaRPr>
            </a:p>
          </p:txBody>
        </p:sp>
        <p:sp>
          <p:nvSpPr>
            <p:cNvPr id="192" name="Google Shape;192;p28"/>
            <p:cNvSpPr/>
            <p:nvPr/>
          </p:nvSpPr>
          <p:spPr>
            <a:xfrm>
              <a:off x="4253596"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txBox="1"/>
            <p:nvPr/>
          </p:nvSpPr>
          <p:spPr>
            <a:xfrm>
              <a:off x="4466271"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February</a:t>
              </a:r>
              <a:endParaRPr>
                <a:solidFill>
                  <a:srgbClr val="000000"/>
                </a:solidFill>
              </a:endParaRPr>
            </a:p>
          </p:txBody>
        </p:sp>
        <p:sp>
          <p:nvSpPr>
            <p:cNvPr id="194" name="Google Shape;194;p28"/>
            <p:cNvSpPr/>
            <p:nvPr/>
          </p:nvSpPr>
          <p:spPr>
            <a:xfrm>
              <a:off x="5104294"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txBox="1"/>
            <p:nvPr/>
          </p:nvSpPr>
          <p:spPr>
            <a:xfrm>
              <a:off x="5316969"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March</a:t>
              </a:r>
              <a:endParaRPr>
                <a:solidFill>
                  <a:srgbClr val="000000"/>
                </a:solidFill>
              </a:endParaRPr>
            </a:p>
          </p:txBody>
        </p:sp>
        <p:sp>
          <p:nvSpPr>
            <p:cNvPr id="196" name="Google Shape;196;p28"/>
            <p:cNvSpPr/>
            <p:nvPr/>
          </p:nvSpPr>
          <p:spPr>
            <a:xfrm>
              <a:off x="5954992"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txBox="1"/>
            <p:nvPr/>
          </p:nvSpPr>
          <p:spPr>
            <a:xfrm>
              <a:off x="6167667"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April</a:t>
              </a:r>
              <a:endParaRPr>
                <a:solidFill>
                  <a:srgbClr val="000000"/>
                </a:solidFill>
              </a:endParaRPr>
            </a:p>
          </p:txBody>
        </p:sp>
        <p:sp>
          <p:nvSpPr>
            <p:cNvPr id="198" name="Google Shape;198;p28"/>
            <p:cNvSpPr/>
            <p:nvPr/>
          </p:nvSpPr>
          <p:spPr>
            <a:xfrm>
              <a:off x="6805690"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txBox="1"/>
            <p:nvPr/>
          </p:nvSpPr>
          <p:spPr>
            <a:xfrm>
              <a:off x="7018365"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May</a:t>
              </a:r>
              <a:endParaRPr>
                <a:solidFill>
                  <a:srgbClr val="000000"/>
                </a:solidFill>
              </a:endParaRPr>
            </a:p>
          </p:txBody>
        </p:sp>
        <p:sp>
          <p:nvSpPr>
            <p:cNvPr id="200" name="Google Shape;200;p28"/>
            <p:cNvSpPr/>
            <p:nvPr/>
          </p:nvSpPr>
          <p:spPr>
            <a:xfrm>
              <a:off x="7656388" y="73075"/>
              <a:ext cx="1063500" cy="425400"/>
            </a:xfrm>
            <a:prstGeom prst="chevron">
              <a:avLst>
                <a:gd name="adj" fmla="val 50000"/>
              </a:avLst>
            </a:prstGeom>
            <a:solidFill>
              <a:srgbClr val="FFFFFF"/>
            </a:solidFill>
            <a:ln w="25400" cap="flat" cmpd="sng">
              <a:solidFill>
                <a:srgbClr val="3D4B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txBox="1"/>
            <p:nvPr/>
          </p:nvSpPr>
          <p:spPr>
            <a:xfrm>
              <a:off x="7869063" y="73075"/>
              <a:ext cx="638100" cy="425400"/>
            </a:xfrm>
            <a:prstGeom prst="rect">
              <a:avLst/>
            </a:prstGeom>
            <a:noFill/>
            <a:ln>
              <a:noFill/>
            </a:ln>
          </p:spPr>
          <p:txBody>
            <a:bodyPr spcFirstLastPara="1" wrap="square" lIns="36000" tIns="24000" rIns="12000" bIns="240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June</a:t>
              </a:r>
              <a:endParaRPr>
                <a:solidFill>
                  <a:srgbClr val="000000"/>
                </a:solidFill>
              </a:endParaRPr>
            </a:p>
          </p:txBody>
        </p:sp>
      </p:grpSp>
      <p:cxnSp>
        <p:nvCxnSpPr>
          <p:cNvPr id="202" name="Google Shape;202;p28"/>
          <p:cNvCxnSpPr/>
          <p:nvPr/>
        </p:nvCxnSpPr>
        <p:spPr>
          <a:xfrm>
            <a:off x="4702659" y="3712177"/>
            <a:ext cx="0" cy="373200"/>
          </a:xfrm>
          <a:prstGeom prst="straightConnector1">
            <a:avLst/>
          </a:prstGeom>
          <a:noFill/>
          <a:ln w="9525" cap="flat" cmpd="sng">
            <a:solidFill>
              <a:srgbClr val="3E6EC2"/>
            </a:solidFill>
            <a:prstDash val="solid"/>
            <a:round/>
            <a:headEnd type="none" w="sm" len="sm"/>
            <a:tailEnd type="none" w="sm" len="sm"/>
          </a:ln>
        </p:spPr>
      </p:cxnSp>
      <p:sp>
        <p:nvSpPr>
          <p:cNvPr id="203" name="Google Shape;203;p28"/>
          <p:cNvSpPr txBox="1"/>
          <p:nvPr/>
        </p:nvSpPr>
        <p:spPr>
          <a:xfrm>
            <a:off x="4045584" y="4091537"/>
            <a:ext cx="10590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Finish Building Rocket</a:t>
            </a:r>
            <a:endParaRPr/>
          </a:p>
        </p:txBody>
      </p:sp>
      <p:sp>
        <p:nvSpPr>
          <p:cNvPr id="204" name="Google Shape;204;p28"/>
          <p:cNvSpPr txBox="1"/>
          <p:nvPr/>
        </p:nvSpPr>
        <p:spPr>
          <a:xfrm>
            <a:off x="7147426" y="3914223"/>
            <a:ext cx="10590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Finalize SAC Material</a:t>
            </a:r>
            <a:endParaRPr/>
          </a:p>
        </p:txBody>
      </p:sp>
      <p:cxnSp>
        <p:nvCxnSpPr>
          <p:cNvPr id="205" name="Google Shape;205;p28"/>
          <p:cNvCxnSpPr/>
          <p:nvPr/>
        </p:nvCxnSpPr>
        <p:spPr>
          <a:xfrm>
            <a:off x="7598258" y="3712177"/>
            <a:ext cx="0" cy="186600"/>
          </a:xfrm>
          <a:prstGeom prst="straightConnector1">
            <a:avLst/>
          </a:prstGeom>
          <a:noFill/>
          <a:ln w="9525" cap="flat" cmpd="sng">
            <a:solidFill>
              <a:srgbClr val="3E6EC2"/>
            </a:solidFill>
            <a:prstDash val="solid"/>
            <a:round/>
            <a:headEnd type="none" w="sm" len="sm"/>
            <a:tailEnd type="none" w="sm" len="sm"/>
          </a:ln>
        </p:spPr>
      </p:cxnSp>
      <p:cxnSp>
        <p:nvCxnSpPr>
          <p:cNvPr id="206" name="Google Shape;206;p28"/>
          <p:cNvCxnSpPr/>
          <p:nvPr/>
        </p:nvCxnSpPr>
        <p:spPr>
          <a:xfrm>
            <a:off x="8253076" y="2894029"/>
            <a:ext cx="0" cy="373200"/>
          </a:xfrm>
          <a:prstGeom prst="straightConnector1">
            <a:avLst/>
          </a:prstGeom>
          <a:noFill/>
          <a:ln w="9525" cap="flat" cmpd="sng">
            <a:solidFill>
              <a:srgbClr val="3E6EC2"/>
            </a:solidFill>
            <a:prstDash val="solid"/>
            <a:round/>
            <a:headEnd type="none" w="sm" len="sm"/>
            <a:tailEnd type="none" w="sm" len="sm"/>
          </a:ln>
        </p:spPr>
      </p:cxnSp>
      <p:sp>
        <p:nvSpPr>
          <p:cNvPr id="207" name="Google Shape;207;p28"/>
          <p:cNvSpPr txBox="1"/>
          <p:nvPr/>
        </p:nvSpPr>
        <p:spPr>
          <a:xfrm>
            <a:off x="7723533" y="2155366"/>
            <a:ext cx="10590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SpacePort America Cup!</a:t>
            </a:r>
            <a:endParaRPr/>
          </a:p>
        </p:txBody>
      </p:sp>
      <p:sp>
        <p:nvSpPr>
          <p:cNvPr id="208" name="Google Shape;208;p28"/>
          <p:cNvSpPr txBox="1"/>
          <p:nvPr/>
        </p:nvSpPr>
        <p:spPr>
          <a:xfrm>
            <a:off x="6178797" y="5192861"/>
            <a:ext cx="1059000" cy="73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Second Full-Scale Test</a:t>
            </a:r>
            <a:endParaRPr/>
          </a:p>
        </p:txBody>
      </p:sp>
      <p:cxnSp>
        <p:nvCxnSpPr>
          <p:cNvPr id="209" name="Google Shape;209;p28"/>
          <p:cNvCxnSpPr>
            <a:endCxn id="208" idx="0"/>
          </p:cNvCxnSpPr>
          <p:nvPr/>
        </p:nvCxnSpPr>
        <p:spPr>
          <a:xfrm>
            <a:off x="6670197" y="3730061"/>
            <a:ext cx="38100" cy="1462800"/>
          </a:xfrm>
          <a:prstGeom prst="straightConnector1">
            <a:avLst/>
          </a:prstGeom>
          <a:noFill/>
          <a:ln w="9525" cap="flat" cmpd="sng">
            <a:solidFill>
              <a:srgbClr val="3E6EC2"/>
            </a:solidFill>
            <a:prstDash val="solid"/>
            <a:round/>
            <a:headEnd type="none" w="sm" len="sm"/>
            <a:tailEnd type="none" w="sm" len="sm"/>
          </a:ln>
        </p:spPr>
      </p:cxnSp>
      <p:cxnSp>
        <p:nvCxnSpPr>
          <p:cNvPr id="210" name="Google Shape;210;p28"/>
          <p:cNvCxnSpPr>
            <a:stCxn id="189" idx="2"/>
          </p:cNvCxnSpPr>
          <p:nvPr/>
        </p:nvCxnSpPr>
        <p:spPr>
          <a:xfrm>
            <a:off x="3353141" y="3694038"/>
            <a:ext cx="117600" cy="1327200"/>
          </a:xfrm>
          <a:prstGeom prst="straightConnector1">
            <a:avLst/>
          </a:prstGeom>
          <a:noFill/>
          <a:ln w="9525" cap="flat" cmpd="sng">
            <a:solidFill>
              <a:srgbClr val="3E6EC2"/>
            </a:solidFill>
            <a:prstDash val="solid"/>
            <a:round/>
            <a:headEnd type="none" w="sm" len="sm"/>
            <a:tailEnd type="none" w="sm" len="sm"/>
          </a:ln>
        </p:spPr>
      </p:cxnSp>
      <p:sp>
        <p:nvSpPr>
          <p:cNvPr id="211" name="Google Shape;211;p28"/>
          <p:cNvSpPr txBox="1"/>
          <p:nvPr/>
        </p:nvSpPr>
        <p:spPr>
          <a:xfrm>
            <a:off x="3307126" y="5027046"/>
            <a:ext cx="10701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a:t>Focus on Fabricating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82"/>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Injector - Test Plan</a:t>
            </a:r>
            <a:endParaRPr/>
          </a:p>
        </p:txBody>
      </p:sp>
      <p:sp>
        <p:nvSpPr>
          <p:cNvPr id="788" name="Google Shape;788;p8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789" name="Google Shape;789;p82"/>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Labbate</a:t>
            </a:r>
            <a:endParaRPr/>
          </a:p>
        </p:txBody>
      </p:sp>
      <p:pic>
        <p:nvPicPr>
          <p:cNvPr id="790" name="Google Shape;790;p82"/>
          <p:cNvPicPr preferRelativeResize="0"/>
          <p:nvPr/>
        </p:nvPicPr>
        <p:blipFill>
          <a:blip r:embed="rId3">
            <a:alphaModFix/>
          </a:blip>
          <a:stretch>
            <a:fillRect/>
          </a:stretch>
        </p:blipFill>
        <p:spPr>
          <a:xfrm>
            <a:off x="538062" y="1758224"/>
            <a:ext cx="8067875" cy="4099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3"/>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796" name="Google Shape;796;p83"/>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marR="0" lvl="0" indent="-361950" algn="l" rtl="0">
              <a:lnSpc>
                <a:spcPct val="100000"/>
              </a:lnSpc>
              <a:spcBef>
                <a:spcPts val="1600"/>
              </a:spcBef>
              <a:spcAft>
                <a:spcPts val="0"/>
              </a:spcAft>
              <a:buSzPts val="2100"/>
              <a:buChar char="●"/>
            </a:pPr>
            <a:r>
              <a:rPr lang="en" sz="2100"/>
              <a:t>Team</a:t>
            </a:r>
            <a:r>
              <a:rPr lang="en" sz="2100">
                <a:solidFill>
                  <a:schemeClr val="dk1"/>
                </a:solidFill>
              </a:rPr>
              <a:t> </a:t>
            </a:r>
            <a:r>
              <a:rPr lang="en" sz="2100"/>
              <a:t>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marR="0" lvl="1" indent="-336550" algn="l" rtl="0">
              <a:lnSpc>
                <a:spcPct val="100000"/>
              </a:lnSpc>
              <a:spcBef>
                <a:spcPts val="0"/>
              </a:spcBef>
              <a:spcAft>
                <a:spcPts val="0"/>
              </a:spcAft>
              <a:buSzPts val="1700"/>
              <a:buChar char="○"/>
            </a:pPr>
            <a:r>
              <a:rPr lang="en" sz="1700"/>
              <a:t>General</a:t>
            </a:r>
            <a:r>
              <a:rPr lang="en" sz="1700">
                <a:solidFill>
                  <a:schemeClr val="dk1"/>
                </a:solidFill>
              </a:rPr>
              <a:t> </a:t>
            </a:r>
            <a:r>
              <a:rPr lang="en" sz="1700"/>
              <a:t>Rocket Overview</a:t>
            </a:r>
            <a:endParaRPr sz="2100">
              <a:solidFill>
                <a:schemeClr val="dk1"/>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Clr>
                <a:srgbClr val="FF0000"/>
              </a:buClr>
              <a:buSzPts val="1700"/>
              <a:buChar char="○"/>
            </a:pPr>
            <a:r>
              <a:rPr lang="en" sz="1700">
                <a:solidFill>
                  <a:srgbClr val="FF0000"/>
                </a:solidFill>
              </a:rPr>
              <a:t>Oxidizer</a:t>
            </a:r>
            <a:endParaRPr sz="1700">
              <a:solidFill>
                <a:srgbClr val="FF0000"/>
              </a:solidFill>
            </a:endParaRPr>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797" name="Google Shape;797;p8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798" name="Google Shape;798;p83"/>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84"/>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Oxidizer </a:t>
            </a:r>
            <a:endParaRPr/>
          </a:p>
        </p:txBody>
      </p:sp>
      <p:sp>
        <p:nvSpPr>
          <p:cNvPr id="804" name="Google Shape;804;p8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805" name="Google Shape;805;p84"/>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Hajime Inoue</a:t>
            </a:r>
            <a:endParaRPr/>
          </a:p>
        </p:txBody>
      </p:sp>
      <p:sp>
        <p:nvSpPr>
          <p:cNvPr id="806" name="Google Shape;806;p84"/>
          <p:cNvSpPr txBox="1"/>
          <p:nvPr/>
        </p:nvSpPr>
        <p:spPr>
          <a:xfrm>
            <a:off x="400800" y="1651450"/>
            <a:ext cx="8071800" cy="46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Oxidizer Selection</a:t>
            </a:r>
            <a:endParaRPr sz="1800"/>
          </a:p>
          <a:p>
            <a:pPr marL="457200" lvl="0" indent="-330200" algn="l" rtl="0">
              <a:spcBef>
                <a:spcPts val="0"/>
              </a:spcBef>
              <a:spcAft>
                <a:spcPts val="0"/>
              </a:spcAft>
              <a:buSzPts val="1600"/>
              <a:buChar char="●"/>
            </a:pPr>
            <a:r>
              <a:rPr lang="en" sz="1600" b="1"/>
              <a:t>N2O, Nitrous Oxide</a:t>
            </a:r>
            <a:endParaRPr sz="1600" b="1"/>
          </a:p>
          <a:p>
            <a:pPr marL="914400" lvl="1" indent="-330200" algn="l" rtl="0">
              <a:spcBef>
                <a:spcPts val="0"/>
              </a:spcBef>
              <a:spcAft>
                <a:spcPts val="0"/>
              </a:spcAft>
              <a:buSzPts val="1600"/>
              <a:buChar char="○"/>
            </a:pPr>
            <a:r>
              <a:rPr lang="en" sz="1600"/>
              <a:t>Widely available resource</a:t>
            </a:r>
            <a:endParaRPr sz="1600"/>
          </a:p>
          <a:p>
            <a:pPr marL="914400" lvl="1" indent="-330200" algn="l" rtl="0">
              <a:spcBef>
                <a:spcPts val="0"/>
              </a:spcBef>
              <a:spcAft>
                <a:spcPts val="0"/>
              </a:spcAft>
              <a:buSzPts val="1600"/>
              <a:buChar char="○"/>
            </a:pPr>
            <a:r>
              <a:rPr lang="en" sz="1600"/>
              <a:t>Easy-to-handle</a:t>
            </a:r>
            <a:endParaRPr sz="1600"/>
          </a:p>
          <a:p>
            <a:pPr marL="914400" lvl="1" indent="-330200" algn="l" rtl="0">
              <a:spcBef>
                <a:spcPts val="0"/>
              </a:spcBef>
              <a:spcAft>
                <a:spcPts val="0"/>
              </a:spcAft>
              <a:buSzPts val="1600"/>
              <a:buChar char="○"/>
            </a:pPr>
            <a:r>
              <a:rPr lang="en" sz="1600"/>
              <a:t>Slower erosion rate (compared to O2)</a:t>
            </a:r>
            <a:endParaRPr sz="1600"/>
          </a:p>
          <a:p>
            <a:pPr marL="914400" lvl="1" indent="-330200" algn="l" rtl="0">
              <a:spcBef>
                <a:spcPts val="0"/>
              </a:spcBef>
              <a:spcAft>
                <a:spcPts val="0"/>
              </a:spcAft>
              <a:buSzPts val="1600"/>
              <a:buChar char="○"/>
            </a:pPr>
            <a:r>
              <a:rPr lang="en" sz="1600"/>
              <a:t>Self-pressurization capability* </a:t>
            </a:r>
            <a:endParaRPr sz="1600"/>
          </a:p>
          <a:p>
            <a:pPr marL="457200" lvl="0" indent="-330200" algn="l" rtl="0">
              <a:spcBef>
                <a:spcPts val="0"/>
              </a:spcBef>
              <a:spcAft>
                <a:spcPts val="0"/>
              </a:spcAft>
              <a:buSzPts val="1600"/>
              <a:buChar char="●"/>
            </a:pPr>
            <a:r>
              <a:rPr lang="en" sz="1600"/>
              <a:t>Other choices</a:t>
            </a:r>
            <a:endParaRPr sz="1600"/>
          </a:p>
          <a:p>
            <a:pPr marL="914400" lvl="1" indent="-330200" algn="l" rtl="0">
              <a:spcBef>
                <a:spcPts val="0"/>
              </a:spcBef>
              <a:spcAft>
                <a:spcPts val="0"/>
              </a:spcAft>
              <a:buSzPts val="1600"/>
              <a:buChar char="○"/>
            </a:pPr>
            <a:r>
              <a:rPr lang="en" sz="1600"/>
              <a:t>LOX, liquid oxygen</a:t>
            </a:r>
            <a:endParaRPr sz="1600"/>
          </a:p>
          <a:p>
            <a:pPr marL="1371600" lvl="2" indent="-330200" algn="l" rtl="0">
              <a:spcBef>
                <a:spcPts val="0"/>
              </a:spcBef>
              <a:spcAft>
                <a:spcPts val="0"/>
              </a:spcAft>
              <a:buSzPts val="1600"/>
              <a:buChar char="■"/>
            </a:pPr>
            <a:r>
              <a:rPr lang="en" sz="1600"/>
              <a:t>Not storable in room temperature</a:t>
            </a:r>
            <a:endParaRPr sz="1600"/>
          </a:p>
          <a:p>
            <a:pPr marL="914400" lvl="1" indent="-330200" algn="l" rtl="0">
              <a:spcBef>
                <a:spcPts val="0"/>
              </a:spcBef>
              <a:spcAft>
                <a:spcPts val="0"/>
              </a:spcAft>
              <a:buSzPts val="1600"/>
              <a:buChar char="○"/>
            </a:pPr>
            <a:r>
              <a:rPr lang="en" sz="1600"/>
              <a:t>H2O2, hydrogen peroxide</a:t>
            </a:r>
            <a:endParaRPr sz="1600"/>
          </a:p>
          <a:p>
            <a:pPr marL="1371600" lvl="2" indent="-330200" algn="l" rtl="0">
              <a:spcBef>
                <a:spcPts val="0"/>
              </a:spcBef>
              <a:spcAft>
                <a:spcPts val="0"/>
              </a:spcAft>
              <a:buSzPts val="1600"/>
              <a:buChar char="■"/>
            </a:pPr>
            <a:r>
              <a:rPr lang="en" sz="1600"/>
              <a:t>Hazardous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800"/>
              <a:t>Testing Plan</a:t>
            </a:r>
            <a:endParaRPr sz="1800"/>
          </a:p>
          <a:p>
            <a:pPr marL="457200" lvl="0" indent="-330200" algn="l" rtl="0">
              <a:spcBef>
                <a:spcPts val="0"/>
              </a:spcBef>
              <a:spcAft>
                <a:spcPts val="0"/>
              </a:spcAft>
              <a:buSzPts val="1600"/>
              <a:buChar char="●"/>
            </a:pPr>
            <a:r>
              <a:rPr lang="en" sz="1600"/>
              <a:t>Plumbing system test</a:t>
            </a:r>
            <a:endParaRPr sz="1600"/>
          </a:p>
          <a:p>
            <a:pPr marL="914400" lvl="1" indent="-330200" algn="l" rtl="0">
              <a:spcBef>
                <a:spcPts val="0"/>
              </a:spcBef>
              <a:spcAft>
                <a:spcPts val="0"/>
              </a:spcAft>
              <a:buSzPts val="1600"/>
              <a:buChar char="○"/>
            </a:pPr>
            <a:r>
              <a:rPr lang="en" sz="1600"/>
              <a:t>Valves</a:t>
            </a:r>
            <a:endParaRPr sz="1600"/>
          </a:p>
          <a:p>
            <a:pPr marL="457200" lvl="0" indent="-330200" algn="l" rtl="0">
              <a:spcBef>
                <a:spcPts val="0"/>
              </a:spcBef>
              <a:spcAft>
                <a:spcPts val="0"/>
              </a:spcAft>
              <a:buSzPts val="1600"/>
              <a:buChar char="●"/>
            </a:pPr>
            <a:r>
              <a:rPr lang="en" sz="1600"/>
              <a:t>Cold-flow test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 currently investigating about the effect of two-phase flow at the injector</a:t>
            </a:r>
            <a:endParaRPr sz="1600"/>
          </a:p>
        </p:txBody>
      </p:sp>
      <p:graphicFrame>
        <p:nvGraphicFramePr>
          <p:cNvPr id="807" name="Google Shape;807;p84"/>
          <p:cNvGraphicFramePr/>
          <p:nvPr/>
        </p:nvGraphicFramePr>
        <p:xfrm>
          <a:off x="5236775" y="3962765"/>
          <a:ext cx="3595525" cy="2195650"/>
        </p:xfrm>
        <a:graphic>
          <a:graphicData uri="http://schemas.openxmlformats.org/drawingml/2006/table">
            <a:tbl>
              <a:tblPr>
                <a:noFill/>
                <a:tableStyleId>{53CEB490-0452-4106-BAB9-0ADBC933DFC1}</a:tableStyleId>
              </a:tblPr>
              <a:tblGrid>
                <a:gridCol w="1980550">
                  <a:extLst>
                    <a:ext uri="{9D8B030D-6E8A-4147-A177-3AD203B41FA5}">
                      <a16:colId xmlns:a16="http://schemas.microsoft.com/office/drawing/2014/main" val="20000"/>
                    </a:ext>
                  </a:extLst>
                </a:gridCol>
                <a:gridCol w="512625">
                  <a:extLst>
                    <a:ext uri="{9D8B030D-6E8A-4147-A177-3AD203B41FA5}">
                      <a16:colId xmlns:a16="http://schemas.microsoft.com/office/drawing/2014/main" val="20001"/>
                    </a:ext>
                  </a:extLst>
                </a:gridCol>
                <a:gridCol w="547175">
                  <a:extLst>
                    <a:ext uri="{9D8B030D-6E8A-4147-A177-3AD203B41FA5}">
                      <a16:colId xmlns:a16="http://schemas.microsoft.com/office/drawing/2014/main" val="20002"/>
                    </a:ext>
                  </a:extLst>
                </a:gridCol>
                <a:gridCol w="55517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b="1"/>
                        <a:t>Testing Plan</a:t>
                      </a:r>
                      <a:endParaRPr b="1"/>
                    </a:p>
                  </a:txBody>
                  <a:tcPr marL="91425" marR="91425" marT="91425" marB="91425"/>
                </a:tc>
                <a:tc>
                  <a:txBody>
                    <a:bodyPr/>
                    <a:lstStyle/>
                    <a:p>
                      <a:pPr marL="0" lvl="0" indent="0" algn="l" rtl="0">
                        <a:spcBef>
                          <a:spcPts val="0"/>
                        </a:spcBef>
                        <a:spcAft>
                          <a:spcPts val="0"/>
                        </a:spcAft>
                        <a:buNone/>
                      </a:pPr>
                      <a:r>
                        <a:rPr lang="en"/>
                        <a:t>Oct.</a:t>
                      </a:r>
                      <a:endParaRPr/>
                    </a:p>
                  </a:txBody>
                  <a:tcPr marL="91425" marR="91425" marT="91425" marB="91425"/>
                </a:tc>
                <a:tc>
                  <a:txBody>
                    <a:bodyPr/>
                    <a:lstStyle/>
                    <a:p>
                      <a:pPr marL="0" lvl="0" indent="0" algn="l" rtl="0">
                        <a:spcBef>
                          <a:spcPts val="0"/>
                        </a:spcBef>
                        <a:spcAft>
                          <a:spcPts val="0"/>
                        </a:spcAft>
                        <a:buNone/>
                      </a:pPr>
                      <a:r>
                        <a:rPr lang="en"/>
                        <a:t>Nov.</a:t>
                      </a:r>
                      <a:endParaRPr/>
                    </a:p>
                  </a:txBody>
                  <a:tcPr marL="91425" marR="91425" marT="91425" marB="91425"/>
                </a:tc>
                <a:tc>
                  <a:txBody>
                    <a:bodyPr/>
                    <a:lstStyle/>
                    <a:p>
                      <a:pPr marL="0" lvl="0" indent="0" algn="l" rtl="0">
                        <a:spcBef>
                          <a:spcPts val="0"/>
                        </a:spcBef>
                        <a:spcAft>
                          <a:spcPts val="0"/>
                        </a:spcAft>
                        <a:buNone/>
                      </a:pPr>
                      <a:r>
                        <a:rPr lang="en"/>
                        <a:t>Dec.</a:t>
                      </a:r>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a:t>Research (General)</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accent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97450">
                <a:tc>
                  <a:txBody>
                    <a:bodyPr/>
                    <a:lstStyle/>
                    <a:p>
                      <a:pPr marL="0" lvl="0" indent="0" algn="l" rtl="0">
                        <a:spcBef>
                          <a:spcPts val="0"/>
                        </a:spcBef>
                        <a:spcAft>
                          <a:spcPts val="0"/>
                        </a:spcAft>
                        <a:buNone/>
                      </a:pPr>
                      <a:r>
                        <a:rPr lang="en"/>
                        <a:t>Design plumbing</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accent1"/>
                    </a:solidFill>
                  </a:tcPr>
                </a:tc>
                <a:tc>
                  <a:txBody>
                    <a:bodyPr/>
                    <a:lstStyle/>
                    <a:p>
                      <a:pPr marL="0" lvl="0" indent="0" algn="l" rtl="0">
                        <a:spcBef>
                          <a:spcPts val="0"/>
                        </a:spcBef>
                        <a:spcAft>
                          <a:spcPts val="0"/>
                        </a:spcAft>
                        <a:buNone/>
                      </a:pPr>
                      <a:endParaRPr/>
                    </a:p>
                  </a:txBody>
                  <a:tcPr marL="91425" marR="91425" marT="91425" marB="91425">
                    <a:solidFill>
                      <a:schemeClr val="accent1"/>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61800">
                <a:tc>
                  <a:txBody>
                    <a:bodyPr/>
                    <a:lstStyle/>
                    <a:p>
                      <a:pPr marL="0" lvl="0" indent="0" algn="l" rtl="0">
                        <a:spcBef>
                          <a:spcPts val="0"/>
                        </a:spcBef>
                        <a:spcAft>
                          <a:spcPts val="0"/>
                        </a:spcAft>
                        <a:buNone/>
                      </a:pPr>
                      <a:r>
                        <a:rPr lang="en"/>
                        <a:t>Plumbing test</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accent1"/>
                    </a:solidFill>
                  </a:tcPr>
                </a:tc>
                <a:extLst>
                  <a:ext uri="{0D108BD9-81ED-4DB2-BD59-A6C34878D82A}">
                    <a16:rowId xmlns:a16="http://schemas.microsoft.com/office/drawing/2014/main" val="10003"/>
                  </a:ext>
                </a:extLst>
              </a:tr>
              <a:tr h="361800">
                <a:tc>
                  <a:txBody>
                    <a:bodyPr/>
                    <a:lstStyle/>
                    <a:p>
                      <a:pPr marL="0" lvl="0" indent="0" algn="l" rtl="0">
                        <a:spcBef>
                          <a:spcPts val="0"/>
                        </a:spcBef>
                        <a:spcAft>
                          <a:spcPts val="0"/>
                        </a:spcAft>
                        <a:buNone/>
                      </a:pPr>
                      <a:r>
                        <a:rPr lang="en"/>
                        <a:t>Cold-flow test</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813" name="Google Shape;813;p85"/>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Presenter</a:t>
            </a:r>
            <a:endParaRPr/>
          </a:p>
        </p:txBody>
      </p:sp>
      <p:sp>
        <p:nvSpPr>
          <p:cNvPr id="814" name="Google Shape;814;p85"/>
          <p:cNvSpPr txBox="1"/>
          <p:nvPr/>
        </p:nvSpPr>
        <p:spPr>
          <a:xfrm>
            <a:off x="1741325" y="465150"/>
            <a:ext cx="41268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t>Questions?</a:t>
            </a:r>
            <a:endParaRPr sz="3300"/>
          </a:p>
        </p:txBody>
      </p:sp>
      <p:pic>
        <p:nvPicPr>
          <p:cNvPr id="815" name="Google Shape;815;p85"/>
          <p:cNvPicPr preferRelativeResize="0"/>
          <p:nvPr/>
        </p:nvPicPr>
        <p:blipFill>
          <a:blip r:embed="rId3">
            <a:alphaModFix/>
          </a:blip>
          <a:stretch>
            <a:fillRect/>
          </a:stretch>
        </p:blipFill>
        <p:spPr>
          <a:xfrm>
            <a:off x="535375" y="1622538"/>
            <a:ext cx="8073225" cy="430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244775" y="5181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Structure</a:t>
            </a:r>
            <a:endParaRPr/>
          </a:p>
        </p:txBody>
      </p:sp>
      <p:sp>
        <p:nvSpPr>
          <p:cNvPr id="217" name="Google Shape;217;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18" name="Google Shape;218;p29"/>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pic>
        <p:nvPicPr>
          <p:cNvPr id="219" name="Google Shape;219;p29"/>
          <p:cNvPicPr preferRelativeResize="0"/>
          <p:nvPr/>
        </p:nvPicPr>
        <p:blipFill>
          <a:blip r:embed="rId3">
            <a:alphaModFix/>
          </a:blip>
          <a:stretch>
            <a:fillRect/>
          </a:stretch>
        </p:blipFill>
        <p:spPr>
          <a:xfrm>
            <a:off x="99535" y="1826298"/>
            <a:ext cx="8944927" cy="3708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1193975" y="550558"/>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Items</a:t>
            </a:r>
            <a:endParaRPr/>
          </a:p>
        </p:txBody>
      </p:sp>
      <p:sp>
        <p:nvSpPr>
          <p:cNvPr id="225" name="Google Shape;225;p30"/>
          <p:cNvSpPr txBox="1">
            <a:spLocks noGrp="1"/>
          </p:cNvSpPr>
          <p:nvPr>
            <p:ph type="body" idx="1"/>
          </p:nvPr>
        </p:nvSpPr>
        <p:spPr>
          <a:xfrm>
            <a:off x="42725" y="1253150"/>
            <a:ext cx="8520600" cy="506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100"/>
              <a:t>	</a:t>
            </a:r>
            <a:endParaRPr sz="2100"/>
          </a:p>
          <a:p>
            <a:pPr marL="914400" lvl="0" indent="-361950" algn="l" rtl="0">
              <a:lnSpc>
                <a:spcPct val="100000"/>
              </a:lnSpc>
              <a:spcBef>
                <a:spcPts val="1600"/>
              </a:spcBef>
              <a:spcAft>
                <a:spcPts val="0"/>
              </a:spcAft>
              <a:buClr>
                <a:schemeClr val="dk1"/>
              </a:buClr>
              <a:buSzPts val="2100"/>
              <a:buChar char="●"/>
            </a:pPr>
            <a:r>
              <a:rPr lang="en" sz="2100"/>
              <a:t>Team Overview</a:t>
            </a:r>
            <a:endParaRPr sz="2100">
              <a:solidFill>
                <a:schemeClr val="dk1"/>
              </a:solidFill>
            </a:endParaRPr>
          </a:p>
          <a:p>
            <a:pPr marL="914400" lvl="0" indent="-361950" algn="l" rtl="0">
              <a:lnSpc>
                <a:spcPct val="100000"/>
              </a:lnSpc>
              <a:spcBef>
                <a:spcPts val="0"/>
              </a:spcBef>
              <a:spcAft>
                <a:spcPts val="0"/>
              </a:spcAft>
              <a:buSzPts val="2100"/>
              <a:buChar char="●"/>
            </a:pPr>
            <a:r>
              <a:rPr lang="en" sz="2100"/>
              <a:t>Terpulence II</a:t>
            </a:r>
            <a:endParaRPr sz="2100"/>
          </a:p>
          <a:p>
            <a:pPr marL="1371600" lvl="1" indent="-361950" algn="l" rtl="0">
              <a:lnSpc>
                <a:spcPct val="100000"/>
              </a:lnSpc>
              <a:spcBef>
                <a:spcPts val="0"/>
              </a:spcBef>
              <a:spcAft>
                <a:spcPts val="0"/>
              </a:spcAft>
              <a:buClr>
                <a:srgbClr val="FF0000"/>
              </a:buClr>
              <a:buSzPts val="2100"/>
              <a:buChar char="○"/>
            </a:pPr>
            <a:r>
              <a:rPr lang="en" sz="1700">
                <a:solidFill>
                  <a:srgbClr val="FF0000"/>
                </a:solidFill>
              </a:rPr>
              <a:t>General Rocket Overview</a:t>
            </a:r>
            <a:endParaRPr sz="2100">
              <a:solidFill>
                <a:srgbClr val="FF0000"/>
              </a:solidFill>
            </a:endParaRPr>
          </a:p>
          <a:p>
            <a:pPr marL="1371600" lvl="1" indent="-336550" algn="l" rtl="0">
              <a:lnSpc>
                <a:spcPct val="100000"/>
              </a:lnSpc>
              <a:spcBef>
                <a:spcPts val="0"/>
              </a:spcBef>
              <a:spcAft>
                <a:spcPts val="0"/>
              </a:spcAft>
              <a:buSzPts val="1700"/>
              <a:buChar char="○"/>
            </a:pPr>
            <a:r>
              <a:rPr lang="en" sz="1700"/>
              <a:t>Aero-Structures</a:t>
            </a:r>
            <a:endParaRPr sz="1700"/>
          </a:p>
          <a:p>
            <a:pPr marL="1371600" lvl="1" indent="-336550" algn="l" rtl="0">
              <a:lnSpc>
                <a:spcPct val="100000"/>
              </a:lnSpc>
              <a:spcBef>
                <a:spcPts val="0"/>
              </a:spcBef>
              <a:spcAft>
                <a:spcPts val="0"/>
              </a:spcAft>
              <a:buSzPts val="1700"/>
              <a:buChar char="○"/>
            </a:pPr>
            <a:r>
              <a:rPr lang="en" sz="1700"/>
              <a:t>Recovery/Avionics</a:t>
            </a:r>
            <a:endParaRPr sz="1700"/>
          </a:p>
          <a:p>
            <a:pPr marL="1371600" lvl="1" indent="-336550" algn="l" rtl="0">
              <a:lnSpc>
                <a:spcPct val="100000"/>
              </a:lnSpc>
              <a:spcBef>
                <a:spcPts val="0"/>
              </a:spcBef>
              <a:spcAft>
                <a:spcPts val="0"/>
              </a:spcAft>
              <a:buSzPts val="1700"/>
              <a:buChar char="○"/>
            </a:pPr>
            <a:r>
              <a:rPr lang="en" sz="1700"/>
              <a:t>Payload</a:t>
            </a:r>
            <a:endParaRPr sz="1700"/>
          </a:p>
          <a:p>
            <a:pPr marL="1371600" lvl="1" indent="-336550" algn="l" rtl="0">
              <a:lnSpc>
                <a:spcPct val="100000"/>
              </a:lnSpc>
              <a:spcBef>
                <a:spcPts val="0"/>
              </a:spcBef>
              <a:spcAft>
                <a:spcPts val="0"/>
              </a:spcAft>
              <a:buSzPts val="1700"/>
              <a:buChar char="○"/>
            </a:pPr>
            <a:r>
              <a:rPr lang="en" sz="1700"/>
              <a:t>Testing Plan</a:t>
            </a:r>
            <a:endParaRPr sz="2100"/>
          </a:p>
          <a:p>
            <a:pPr marL="914400" lvl="0" indent="-361950" algn="l" rtl="0">
              <a:lnSpc>
                <a:spcPct val="100000"/>
              </a:lnSpc>
              <a:spcBef>
                <a:spcPts val="0"/>
              </a:spcBef>
              <a:spcAft>
                <a:spcPts val="0"/>
              </a:spcAft>
              <a:buSzPts val="2100"/>
              <a:buChar char="●"/>
            </a:pPr>
            <a:r>
              <a:rPr lang="en" sz="2100"/>
              <a:t>Hybrid Motor Development</a:t>
            </a:r>
            <a:endParaRPr sz="2100"/>
          </a:p>
          <a:p>
            <a:pPr marL="1371600" lvl="1" indent="-336550" algn="l" rtl="0">
              <a:lnSpc>
                <a:spcPct val="100000"/>
              </a:lnSpc>
              <a:spcBef>
                <a:spcPts val="0"/>
              </a:spcBef>
              <a:spcAft>
                <a:spcPts val="0"/>
              </a:spcAft>
              <a:buSzPts val="1700"/>
              <a:buChar char="○"/>
            </a:pPr>
            <a:r>
              <a:rPr lang="en" sz="1700"/>
              <a:t>Combustion Chamber</a:t>
            </a:r>
            <a:endParaRPr sz="1700"/>
          </a:p>
          <a:p>
            <a:pPr marL="1371600" lvl="1" indent="-336550" algn="l" rtl="0">
              <a:lnSpc>
                <a:spcPct val="100000"/>
              </a:lnSpc>
              <a:spcBef>
                <a:spcPts val="0"/>
              </a:spcBef>
              <a:spcAft>
                <a:spcPts val="0"/>
              </a:spcAft>
              <a:buSzPts val="1700"/>
              <a:buChar char="○"/>
            </a:pPr>
            <a:r>
              <a:rPr lang="en" sz="1700"/>
              <a:t>Fuel</a:t>
            </a:r>
            <a:endParaRPr sz="1700"/>
          </a:p>
          <a:p>
            <a:pPr marL="1371600" lvl="1" indent="-336550" algn="l" rtl="0">
              <a:lnSpc>
                <a:spcPct val="100000"/>
              </a:lnSpc>
              <a:spcBef>
                <a:spcPts val="0"/>
              </a:spcBef>
              <a:spcAft>
                <a:spcPts val="0"/>
              </a:spcAft>
              <a:buSzPts val="1700"/>
              <a:buChar char="○"/>
            </a:pPr>
            <a:r>
              <a:rPr lang="en" sz="1700"/>
              <a:t>Injector</a:t>
            </a:r>
            <a:endParaRPr sz="1700"/>
          </a:p>
          <a:p>
            <a:pPr marL="1371600" lvl="1" indent="-336550" algn="l" rtl="0">
              <a:lnSpc>
                <a:spcPct val="100000"/>
              </a:lnSpc>
              <a:spcBef>
                <a:spcPts val="0"/>
              </a:spcBef>
              <a:spcAft>
                <a:spcPts val="0"/>
              </a:spcAft>
              <a:buSzPts val="1700"/>
              <a:buChar char="○"/>
            </a:pPr>
            <a:r>
              <a:rPr lang="en" sz="1700"/>
              <a:t>Oxidizer</a:t>
            </a:r>
            <a:endParaRPr sz="1700"/>
          </a:p>
          <a:p>
            <a:pPr marL="0" lvl="0" indent="0" algn="l" rtl="0">
              <a:lnSpc>
                <a:spcPct val="100000"/>
              </a:lnSpc>
              <a:spcBef>
                <a:spcPts val="1600"/>
              </a:spcBef>
              <a:spcAft>
                <a:spcPts val="0"/>
              </a:spcAft>
              <a:buNone/>
            </a:pPr>
            <a:r>
              <a:rPr lang="en" sz="2100"/>
              <a:t>	</a:t>
            </a:r>
            <a:endParaRPr sz="2100"/>
          </a:p>
          <a:p>
            <a:pPr marL="0" lvl="0" indent="0" algn="l" rtl="0">
              <a:lnSpc>
                <a:spcPct val="100000"/>
              </a:lnSpc>
              <a:spcBef>
                <a:spcPts val="1600"/>
              </a:spcBef>
              <a:spcAft>
                <a:spcPts val="1600"/>
              </a:spcAft>
              <a:buNone/>
            </a:pPr>
            <a:endParaRPr sz="2100"/>
          </a:p>
        </p:txBody>
      </p:sp>
      <p:sp>
        <p:nvSpPr>
          <p:cNvPr id="226" name="Google Shape;226;p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27" name="Google Shape;227;p30"/>
          <p:cNvSpPr txBox="1">
            <a:spLocks noGrp="1"/>
          </p:cNvSpPr>
          <p:nvPr>
            <p:ph type="sldNum" idx="2"/>
          </p:nvPr>
        </p:nvSpPr>
        <p:spPr>
          <a:xfrm>
            <a:off x="7310850"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Ezra Bregin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1381200" y="106746"/>
            <a:ext cx="7451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Flight Characteristics</a:t>
            </a:r>
            <a:endParaRPr/>
          </a:p>
        </p:txBody>
      </p:sp>
      <p:sp>
        <p:nvSpPr>
          <p:cNvPr id="233" name="Google Shape;233;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34" name="Google Shape;234;p31"/>
          <p:cNvSpPr txBox="1">
            <a:spLocks noGrp="1"/>
          </p:cNvSpPr>
          <p:nvPr>
            <p:ph type="sldNum" idx="2"/>
          </p:nvPr>
        </p:nvSpPr>
        <p:spPr>
          <a:xfrm>
            <a:off x="7224225" y="6277633"/>
            <a:ext cx="1492800" cy="4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Andrew Bean</a:t>
            </a:r>
            <a:endParaRPr/>
          </a:p>
        </p:txBody>
      </p:sp>
      <p:pic>
        <p:nvPicPr>
          <p:cNvPr id="235" name="Google Shape;235;p31"/>
          <p:cNvPicPr preferRelativeResize="0"/>
          <p:nvPr/>
        </p:nvPicPr>
        <p:blipFill rotWithShape="1">
          <a:blip r:embed="rId3">
            <a:alphaModFix/>
          </a:blip>
          <a:srcRect b="11095"/>
          <a:stretch/>
        </p:blipFill>
        <p:spPr>
          <a:xfrm flipH="1">
            <a:off x="211101" y="4986875"/>
            <a:ext cx="8810048" cy="1290750"/>
          </a:xfrm>
          <a:prstGeom prst="rect">
            <a:avLst/>
          </a:prstGeom>
          <a:noFill/>
          <a:ln>
            <a:noFill/>
          </a:ln>
        </p:spPr>
      </p:pic>
      <p:pic>
        <p:nvPicPr>
          <p:cNvPr id="236" name="Google Shape;236;p31"/>
          <p:cNvPicPr preferRelativeResize="0"/>
          <p:nvPr/>
        </p:nvPicPr>
        <p:blipFill>
          <a:blip r:embed="rId4">
            <a:alphaModFix/>
          </a:blip>
          <a:stretch>
            <a:fillRect/>
          </a:stretch>
        </p:blipFill>
        <p:spPr>
          <a:xfrm>
            <a:off x="3162575" y="1735962"/>
            <a:ext cx="3888350" cy="3386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5476</Words>
  <Application>Microsoft Office PowerPoint</Application>
  <PresentationFormat>On-screen Show (4:3)</PresentationFormat>
  <Paragraphs>904</Paragraphs>
  <Slides>63</Slides>
  <Notes>63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63</vt:i4>
      </vt:variant>
    </vt:vector>
  </HeadingPairs>
  <TitlesOfParts>
    <vt:vector size="70" baseType="lpstr">
      <vt:lpstr>Arial</vt:lpstr>
      <vt:lpstr>Roboto</vt:lpstr>
      <vt:lpstr>Times New Roman</vt:lpstr>
      <vt:lpstr>Lato</vt:lpstr>
      <vt:lpstr>Calibri</vt:lpstr>
      <vt:lpstr>Simple Light</vt:lpstr>
      <vt:lpstr>Simple Light</vt:lpstr>
      <vt:lpstr>2022 IREC Spaceport America Cup Terrapin Rocket Team Terpulence II Rocket Design</vt:lpstr>
      <vt:lpstr>Presentation Items</vt:lpstr>
      <vt:lpstr>Mission Statement</vt:lpstr>
      <vt:lpstr>Team Background</vt:lpstr>
      <vt:lpstr>Competition Scoring</vt:lpstr>
      <vt:lpstr>Project Timeline</vt:lpstr>
      <vt:lpstr>Team Structure</vt:lpstr>
      <vt:lpstr>Presentation Items</vt:lpstr>
      <vt:lpstr>General Flight Characteristics</vt:lpstr>
      <vt:lpstr>Component Masses and Materials  </vt:lpstr>
      <vt:lpstr>Component Masses and Materials  </vt:lpstr>
      <vt:lpstr>COTS Motor Selection</vt:lpstr>
      <vt:lpstr>Concept of Operations</vt:lpstr>
      <vt:lpstr>Flight Simulation</vt:lpstr>
      <vt:lpstr>Presentation Items</vt:lpstr>
      <vt:lpstr>Major Dimensions</vt:lpstr>
      <vt:lpstr>Nose Cone</vt:lpstr>
      <vt:lpstr>Bulkheads </vt:lpstr>
      <vt:lpstr>Fin Can </vt:lpstr>
      <vt:lpstr>Fins</vt:lpstr>
      <vt:lpstr>Composite Manufacturing</vt:lpstr>
      <vt:lpstr>Air brake Design</vt:lpstr>
      <vt:lpstr>Air Brake Controller Design</vt:lpstr>
      <vt:lpstr>Air Brake Controller Design</vt:lpstr>
      <vt:lpstr>Controller Design Considerations </vt:lpstr>
      <vt:lpstr>System Modelling and Validation </vt:lpstr>
      <vt:lpstr>Presentation Items</vt:lpstr>
      <vt:lpstr>Recovery System Overview </vt:lpstr>
      <vt:lpstr>Monte Carlo Simulation</vt:lpstr>
      <vt:lpstr>Recovery System Component List </vt:lpstr>
      <vt:lpstr>Recovery System Block Diagram</vt:lpstr>
      <vt:lpstr>Deployment Scheme</vt:lpstr>
      <vt:lpstr>Flight Computer Capabilities</vt:lpstr>
      <vt:lpstr>Recovery System Testing</vt:lpstr>
      <vt:lpstr>Electronics Bay </vt:lpstr>
      <vt:lpstr>SRAD Flight Computer</vt:lpstr>
      <vt:lpstr>Flight Computer Diagram</vt:lpstr>
      <vt:lpstr>Presentation Items</vt:lpstr>
      <vt:lpstr>Payload Mission</vt:lpstr>
      <vt:lpstr>Initial Concept</vt:lpstr>
      <vt:lpstr>Presentation Items</vt:lpstr>
      <vt:lpstr>Test Rocket</vt:lpstr>
      <vt:lpstr>Testing Plan</vt:lpstr>
      <vt:lpstr>Testing Plan (cont)</vt:lpstr>
      <vt:lpstr>Presentation Items</vt:lpstr>
      <vt:lpstr>Hybrid Development Overview</vt:lpstr>
      <vt:lpstr>Hybrid Development Overview</vt:lpstr>
      <vt:lpstr>General Flight Characteristics (Tentative)</vt:lpstr>
      <vt:lpstr>Presentation Items</vt:lpstr>
      <vt:lpstr>Combustion Chamber and Nozzle</vt:lpstr>
      <vt:lpstr>Presentation Items</vt:lpstr>
      <vt:lpstr>Fuel - Design and Development</vt:lpstr>
      <vt:lpstr>Fuel - Manufacturing and Test Plan</vt:lpstr>
      <vt:lpstr>Fuel - Manufacturing and Test Plan</vt:lpstr>
      <vt:lpstr>Presentation Items</vt:lpstr>
      <vt:lpstr>Injector - Design and Development</vt:lpstr>
      <vt:lpstr>Injector - Preliminary CAD Images</vt:lpstr>
      <vt:lpstr>Injector - Design and Development</vt:lpstr>
      <vt:lpstr>Injector - Test Plan</vt:lpstr>
      <vt:lpstr>Injector - Test Plan</vt:lpstr>
      <vt:lpstr>Presentation Items</vt:lpstr>
      <vt:lpstr>Oxidizer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 IREC Spaceport America Cup Terrapin Rocket Team Terpulence II Rocket Design</dc:title>
  <cp:lastModifiedBy>ezra bregin</cp:lastModifiedBy>
  <cp:revision>1</cp:revision>
  <dcterms:modified xsi:type="dcterms:W3CDTF">2021-10-28T14:29:26Z</dcterms:modified>
</cp:coreProperties>
</file>